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27" r:id="rId2"/>
    <p:sldId id="329" r:id="rId3"/>
    <p:sldId id="333" r:id="rId4"/>
    <p:sldId id="334" r:id="rId5"/>
    <p:sldId id="335" r:id="rId6"/>
    <p:sldId id="336" r:id="rId7"/>
    <p:sldId id="338" r:id="rId8"/>
    <p:sldId id="339" r:id="rId9"/>
    <p:sldId id="340" r:id="rId10"/>
    <p:sldId id="341" r:id="rId11"/>
    <p:sldId id="342" r:id="rId12"/>
    <p:sldId id="619" r:id="rId13"/>
    <p:sldId id="620" r:id="rId14"/>
    <p:sldId id="621" r:id="rId15"/>
    <p:sldId id="623" r:id="rId16"/>
    <p:sldId id="624" r:id="rId17"/>
    <p:sldId id="626" r:id="rId18"/>
    <p:sldId id="627" r:id="rId19"/>
    <p:sldId id="625" r:id="rId20"/>
    <p:sldId id="630" r:id="rId21"/>
    <p:sldId id="634" r:id="rId22"/>
    <p:sldId id="332" r:id="rId23"/>
    <p:sldId id="277" r:id="rId24"/>
    <p:sldId id="63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92" autoAdjust="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972C6-E9A1-433E-944E-7370A98214DE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95A6B-C384-42D1-80D0-C7179F48DB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62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495A6B-C384-42D1-80D0-C7179F48DB19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426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FB82-D060-41D9-86FC-7048DA6DD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EA3DDB-557F-4EEC-A26C-EC25E357B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97C40-A293-4CA5-992D-578F4F2F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D37E1-F5CB-439C-B3D5-7AC96B88F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3E1CA-4741-48A8-9549-51B770D8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373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8805-2C76-46AD-AAAC-A5897EF0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FBB60-DC19-47A3-BE5E-30B5BFF56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907CB-608D-4717-BC40-ABF580EA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2E689-64EF-42F3-A4CD-275F5C500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E6904-737E-4A82-BC84-1673AC513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284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398C61-1DD4-46DB-BC5F-F5596417C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E12BB3-7649-4961-B4EA-B962D4B72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C17D9-527A-40C2-A880-365468FF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CD8BA-420C-4E74-B91C-F52A3DE3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C1E33-C4A5-4843-AFB9-561E07C7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089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0D427A-31A8-804F-A88E-B2237F6FF8DD}"/>
              </a:ext>
            </a:extLst>
          </p:cNvPr>
          <p:cNvSpPr/>
          <p:nvPr userDrawn="1"/>
        </p:nvSpPr>
        <p:spPr>
          <a:xfrm rot="5400000">
            <a:off x="5706291" y="372292"/>
            <a:ext cx="779419" cy="12192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3919BA19-F123-3B46-B077-C952C919A7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EC14B686-A7B8-C34E-BD3F-17AD72808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9B41C51-D68E-9449-86C7-CBC06D1C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8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56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ED8B6A-BF3C-3841-AC68-EA4F713AC1D1}"/>
              </a:ext>
            </a:extLst>
          </p:cNvPr>
          <p:cNvSpPr/>
          <p:nvPr userDrawn="1"/>
        </p:nvSpPr>
        <p:spPr>
          <a:xfrm rot="5400000">
            <a:off x="8353696" y="3019698"/>
            <a:ext cx="6858002" cy="818607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4"/>
          </a:p>
        </p:txBody>
      </p:sp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EE841588-FE80-8546-B792-1230E5F174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07849" y="6139546"/>
            <a:ext cx="598271" cy="70104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6DAC5EE-7BE5-1B40-BC41-0FDC4D31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936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62FD98-3A3B-ED4A-B5A0-270006582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936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83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3B341F3-514D-F42F-D0AA-C75B36DDF5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3685278">
            <a:off x="659044" y="1428647"/>
            <a:ext cx="5544134" cy="7503507"/>
          </a:xfrm>
          <a:prstGeom prst="rect">
            <a:avLst/>
          </a:prstGeom>
        </p:spPr>
      </p:pic>
      <p:sp>
        <p:nvSpPr>
          <p:cNvPr id="5" name="Text Placeholder 2" descr="Click to add secondary details&#10;">
            <a:extLst>
              <a:ext uri="{FF2B5EF4-FFF2-40B4-BE49-F238E27FC236}">
                <a16:creationId xmlns:a16="http://schemas.microsoft.com/office/drawing/2014/main" id="{92413593-DCD0-42A0-AE48-665AD86AE6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sp>
        <p:nvSpPr>
          <p:cNvPr id="6" name="Picture Placeholder 2" descr="Click icon to add picture">
            <a:extLst>
              <a:ext uri="{FF2B5EF4-FFF2-40B4-BE49-F238E27FC236}">
                <a16:creationId xmlns:a16="http://schemas.microsoft.com/office/drawing/2014/main" id="{7D37E0CB-DF2A-4FFC-85FC-AD9C7ED63B7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800" y="-2"/>
            <a:ext cx="5407200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77E20C77-3D0A-4A35-878B-F3D37CBE052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304630" y="526456"/>
            <a:ext cx="1188000" cy="1240241"/>
          </a:xfrm>
          <a:prstGeom prst="rect">
            <a:avLst/>
          </a:prstGeom>
        </p:spPr>
      </p:pic>
      <p:sp>
        <p:nvSpPr>
          <p:cNvPr id="4" name="Title Placeholder 1" descr="Click to edit master title style&#10;">
            <a:extLst>
              <a:ext uri="{FF2B5EF4-FFF2-40B4-BE49-F238E27FC236}">
                <a16:creationId xmlns:a16="http://schemas.microsoft.com/office/drawing/2014/main" id="{9EC0BA0E-E5B8-41F6-813F-C9A458BE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06" y="2624399"/>
            <a:ext cx="6244621" cy="25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593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68177DF-154E-A742-8FEF-9A9493EABE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635519">
            <a:off x="434031" y="-748389"/>
            <a:ext cx="7756149" cy="83547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BC9DD3-2081-9D4A-BCDD-FD7DDC635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10233" y="0"/>
            <a:ext cx="2183586" cy="6858000"/>
          </a:xfrm>
          <a:prstGeom prst="rect">
            <a:avLst/>
          </a:prstGeom>
          <a:solidFill>
            <a:srgbClr val="FFD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Placeholder 1" descr="Click to edit master title style&#10;">
            <a:extLst>
              <a:ext uri="{FF2B5EF4-FFF2-40B4-BE49-F238E27FC236}">
                <a16:creationId xmlns:a16="http://schemas.microsoft.com/office/drawing/2014/main" id="{C5886A02-1DE7-4D1F-812D-8E48DA31D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345600"/>
            <a:ext cx="7858800" cy="347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 descr="Click to add secondary details&#10;">
            <a:extLst>
              <a:ext uri="{FF2B5EF4-FFF2-40B4-BE49-F238E27FC236}">
                <a16:creationId xmlns:a16="http://schemas.microsoft.com/office/drawing/2014/main" id="{3BBAF8E8-6BD7-44A0-90FF-4167695E26A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0400" y="6289200"/>
            <a:ext cx="4730400" cy="370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Secondary details go here</a:t>
            </a:r>
          </a:p>
        </p:txBody>
      </p:sp>
      <p:pic>
        <p:nvPicPr>
          <p:cNvPr id="2" name="Picture 1" descr="UNSW Sydney Logo">
            <a:extLst>
              <a:ext uri="{FF2B5EF4-FFF2-40B4-BE49-F238E27FC236}">
                <a16:creationId xmlns:a16="http://schemas.microsoft.com/office/drawing/2014/main" id="{16367954-2926-486A-95D7-D57A05D0A1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667151" y="5261593"/>
            <a:ext cx="1188000" cy="12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9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39AE-D829-4243-B4EA-96ACF7F4A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9C20D-7E45-4C49-8284-6FAB7C058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CBCC9-64FE-4093-8C95-64437604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2A8B5-8CD8-4DCB-9C81-D41323E3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252E2-31CB-453F-9240-FDDFB5A66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597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75D7-01B5-41A7-B1D6-C34684E48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0FA4-7666-4857-9E05-0B8606FEE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C4DE6-7529-4B6A-B960-321D25F6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D3213-E98D-40E4-A0BE-9241EAB7B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C0E69-4E25-4919-BA99-68752301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107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FCB60-D85C-40E5-94FA-28E0D212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E2C79-F25C-4300-9CCD-13C9AEA94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D0250-4078-4251-AA1C-C1973B8C0F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2C1E2-BCB4-4946-99C5-7FA708718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F2037-43DE-4B59-95F6-4077FDDF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06C1A6-6E06-4C0A-9CDA-849201109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755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0C20C-B23F-414D-BE28-7C26DF05D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6908D-7418-455D-9F2F-16FDDD8C5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95D55-487A-44CE-A472-B4C4113F6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DD628-9B51-404B-8C98-758C5D41FE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37354-F099-43C3-BEDD-5CBA50179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2C5A8-847F-4449-922E-AC681AA9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8003E7-8917-4B07-917F-349D59DD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046CF-37A7-4DC3-9E3D-E03C8154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728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7F880-4821-4CDC-A7B9-460E98F49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BFD174-57E5-4E74-AE0C-9DBE0D92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62DEB-57FF-49D5-9412-53473E53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EAE416-17EE-43A8-9BA5-2524DA2A7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994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CDD5E-106D-424A-B588-9BC967B4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0B59E1-4302-4037-B9E8-D0956BA56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4DE9CB-07E7-454F-BB94-1E41BDF92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606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B1CD-F92E-4D83-B7E1-A5503741A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61103-34AF-4AB0-900D-666FE6027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823E4-FF99-4B8D-AE43-36942F492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22E70-DB44-4410-BBFF-E5E982C6E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E3A2C7-7C75-47CA-8F93-E4776FF6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6A54F-ADA1-429B-8B53-55C7941C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676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962F1-F0EC-4941-9414-14EBCFF1D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CCEA74-C9AC-4095-9B6D-07357BBC04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C2C62-0FEE-4452-82CA-3556446EF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18CA7-97FE-4C60-86F2-9CD2E031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2FB23-2104-4B0B-9460-4E54A16A8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1F03F-A047-445A-87AD-A5B1DA06F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4225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F30D51-FC69-498D-B679-B8FA10DA6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C3EF6-B40B-4804-AF96-F76E90DB8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01921-116B-4598-93A4-F1491E42C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A5194-2D09-4975-AD32-5952EB91ECA5}" type="datetimeFigureOut">
              <a:rPr lang="en-AU" smtClean="0"/>
              <a:t>25/02/2024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2DB43-D0D5-4082-AA1F-7EA8EAEC7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D1098-1934-4A86-9CDB-9E4F386DA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B0412-B986-4302-B217-B745C7E56CD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3233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6.jpeg"/><Relationship Id="rId3" Type="http://schemas.openxmlformats.org/officeDocument/2006/relationships/image" Target="../media/image25.png"/><Relationship Id="rId7" Type="http://schemas.openxmlformats.org/officeDocument/2006/relationships/image" Target="../media/image19.svg"/><Relationship Id="rId12" Type="http://schemas.openxmlformats.org/officeDocument/2006/relationships/image" Target="../media/image23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image" Target="../media/image21.sv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ajid.akhtar@unsw.edu.au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6.png"/><Relationship Id="rId7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5EF8-F377-BA4D-A1AB-C5EF05934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65" y="542989"/>
            <a:ext cx="11035301" cy="1741077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</a:rPr>
              <a:t>Towards Automatic Annotation and Detection of Fake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2000-364B-DF40-B5E1-277457F69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98" y="2506662"/>
            <a:ext cx="10839237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u="sng" dirty="0"/>
              <a:t>Mohammad Majid Akhtar</a:t>
            </a:r>
            <a:r>
              <a:rPr lang="en-US" sz="1800" u="sng" baseline="30000" dirty="0"/>
              <a:t>†</a:t>
            </a:r>
          </a:p>
          <a:p>
            <a:pPr marL="0" indent="0" algn="ctr">
              <a:buNone/>
            </a:pPr>
            <a:r>
              <a:rPr lang="en-US" sz="1800" dirty="0"/>
              <a:t>Bibhas Sharma</a:t>
            </a:r>
            <a:r>
              <a:rPr lang="en-US" sz="1800" baseline="30000" dirty="0"/>
              <a:t>†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Ishan </a:t>
            </a:r>
            <a:r>
              <a:rPr lang="en-US" sz="1800" dirty="0" err="1"/>
              <a:t>Karunayake</a:t>
            </a:r>
            <a:r>
              <a:rPr lang="en-US" sz="1800" baseline="30000" dirty="0"/>
              <a:t>†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Rahat Masood</a:t>
            </a:r>
            <a:r>
              <a:rPr lang="en-US" sz="1800" baseline="30000" dirty="0"/>
              <a:t>†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Muhammad Ikram</a:t>
            </a:r>
            <a:r>
              <a:rPr lang="en-US" sz="1800" baseline="30000" dirty="0"/>
              <a:t>‡</a:t>
            </a:r>
          </a:p>
          <a:p>
            <a:pPr marL="0" indent="0" algn="ctr">
              <a:buNone/>
            </a:pPr>
            <a:r>
              <a:rPr lang="en-US" sz="1800" dirty="0"/>
              <a:t>Advisor: Salil S. Kanhere</a:t>
            </a:r>
            <a:r>
              <a:rPr lang="en-US" sz="1800" baseline="30000" dirty="0"/>
              <a:t>†</a:t>
            </a:r>
            <a:endParaRPr lang="en-US" sz="1800" dirty="0"/>
          </a:p>
          <a:p>
            <a:pPr algn="ctr"/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† The University of New South Wales (UNSW), Sydney, Australia</a:t>
            </a:r>
          </a:p>
          <a:p>
            <a:pPr marL="0" indent="0" algn="ctr">
              <a:buNone/>
            </a:pPr>
            <a:r>
              <a:rPr lang="en-US" sz="1800" dirty="0"/>
              <a:t>‡ Macquarie University, Sydney Australia</a:t>
            </a:r>
          </a:p>
          <a:p>
            <a:pPr marL="457200" lvl="1" indent="0" algn="ctr">
              <a:buNone/>
            </a:pPr>
            <a:endParaRPr lang="en-US" sz="1800" dirty="0"/>
          </a:p>
          <a:p>
            <a:pPr marL="457200" lvl="1" indent="0" algn="ctr">
              <a:buNone/>
            </a:pPr>
            <a:r>
              <a:rPr lang="en-US" sz="1400" dirty="0">
                <a:solidFill>
                  <a:srgbClr val="000000"/>
                </a:solidFill>
                <a:latin typeface="Montserrat Classic"/>
              </a:rPr>
              <a:t>4</a:t>
            </a:r>
            <a:r>
              <a:rPr lang="en-US" sz="1400" baseline="30000" dirty="0">
                <a:solidFill>
                  <a:srgbClr val="000000"/>
                </a:solidFill>
                <a:latin typeface="Montserrat Classic"/>
              </a:rPr>
              <a:t>th</a:t>
            </a:r>
            <a:r>
              <a:rPr lang="en-US" sz="1400" dirty="0">
                <a:solidFill>
                  <a:srgbClr val="000000"/>
                </a:solidFill>
                <a:latin typeface="Montserrat Classic"/>
              </a:rPr>
              <a:t> October 2023</a:t>
            </a:r>
          </a:p>
          <a:p>
            <a:pPr marL="0" indent="0" algn="ctr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45549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69FE46FC-4065-C798-E43A-25392B6E7CA1}"/>
              </a:ext>
            </a:extLst>
          </p:cNvPr>
          <p:cNvSpPr txBox="1"/>
          <p:nvPr/>
        </p:nvSpPr>
        <p:spPr>
          <a:xfrm>
            <a:off x="1929392" y="65398"/>
            <a:ext cx="11273790" cy="1040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Annotation (Stage A)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810FA14-36FA-5B0B-22D7-E682248CC1A6}"/>
              </a:ext>
            </a:extLst>
          </p:cNvPr>
          <p:cNvSpPr/>
          <p:nvPr/>
        </p:nvSpPr>
        <p:spPr>
          <a:xfrm>
            <a:off x="2320532" y="4691338"/>
            <a:ext cx="2831080" cy="365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9BE146-63DE-E860-96B3-52477472C0D6}"/>
              </a:ext>
            </a:extLst>
          </p:cNvPr>
          <p:cNvSpPr/>
          <p:nvPr/>
        </p:nvSpPr>
        <p:spPr>
          <a:xfrm>
            <a:off x="2168132" y="4538938"/>
            <a:ext cx="2831080" cy="365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C3DE8D-55D9-C42F-23BE-6ABD0B712323}"/>
              </a:ext>
            </a:extLst>
          </p:cNvPr>
          <p:cNvSpPr/>
          <p:nvPr/>
        </p:nvSpPr>
        <p:spPr>
          <a:xfrm>
            <a:off x="2015732" y="4386538"/>
            <a:ext cx="2831080" cy="365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104327-4B59-9211-B9B4-FE8675201442}"/>
              </a:ext>
            </a:extLst>
          </p:cNvPr>
          <p:cNvSpPr/>
          <p:nvPr/>
        </p:nvSpPr>
        <p:spPr>
          <a:xfrm>
            <a:off x="1887682" y="4229951"/>
            <a:ext cx="2831080" cy="365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0DE369-8CB2-B597-F76F-2F43D4FC867E}"/>
              </a:ext>
            </a:extLst>
          </p:cNvPr>
          <p:cNvSpPr/>
          <p:nvPr/>
        </p:nvSpPr>
        <p:spPr>
          <a:xfrm>
            <a:off x="1755716" y="4112328"/>
            <a:ext cx="2831080" cy="3657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909E4276-6B01-95B9-0FFA-FA5A75A08684}"/>
              </a:ext>
            </a:extLst>
          </p:cNvPr>
          <p:cNvSpPr/>
          <p:nvPr/>
        </p:nvSpPr>
        <p:spPr>
          <a:xfrm>
            <a:off x="2939463" y="1799082"/>
            <a:ext cx="155538" cy="486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B9D776C-A266-A8FF-13F3-3D6B13879BFC}"/>
              </a:ext>
            </a:extLst>
          </p:cNvPr>
          <p:cNvSpPr/>
          <p:nvPr/>
        </p:nvSpPr>
        <p:spPr>
          <a:xfrm>
            <a:off x="1645632" y="2640104"/>
            <a:ext cx="2743200" cy="6152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TextBox 5">
            <a:extLst>
              <a:ext uri="{FF2B5EF4-FFF2-40B4-BE49-F238E27FC236}">
                <a16:creationId xmlns:a16="http://schemas.microsoft.com/office/drawing/2014/main" id="{322C7BAE-C8A8-1B10-184E-7375B3500ABC}"/>
              </a:ext>
            </a:extLst>
          </p:cNvPr>
          <p:cNvSpPr txBox="1"/>
          <p:nvPr/>
        </p:nvSpPr>
        <p:spPr>
          <a:xfrm>
            <a:off x="2660930" y="2648816"/>
            <a:ext cx="1344763" cy="44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b="1" dirty="0">
                <a:solidFill>
                  <a:srgbClr val="2E2E2E"/>
                </a:solidFill>
                <a:latin typeface="Montserrat Classic"/>
              </a:rPr>
              <a:t>BERT</a:t>
            </a:r>
          </a:p>
        </p:txBody>
      </p:sp>
      <p:sp>
        <p:nvSpPr>
          <p:cNvPr id="39" name="TextBox 10">
            <a:extLst>
              <a:ext uri="{FF2B5EF4-FFF2-40B4-BE49-F238E27FC236}">
                <a16:creationId xmlns:a16="http://schemas.microsoft.com/office/drawing/2014/main" id="{C0158C57-054A-984E-E453-9D1684663C9A}"/>
              </a:ext>
            </a:extLst>
          </p:cNvPr>
          <p:cNvSpPr txBox="1"/>
          <p:nvPr/>
        </p:nvSpPr>
        <p:spPr>
          <a:xfrm>
            <a:off x="2671512" y="2214087"/>
            <a:ext cx="1323597" cy="453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1600" dirty="0">
                <a:solidFill>
                  <a:srgbClr val="2E2E2E"/>
                </a:solidFill>
                <a:latin typeface="Montserrat Classic Bold"/>
              </a:rPr>
              <a:t>Tweets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0B8997FB-473F-CF77-AB5C-0C47FCEB9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813051"/>
              </p:ext>
            </p:extLst>
          </p:nvPr>
        </p:nvGraphicFramePr>
        <p:xfrm>
          <a:off x="1523923" y="3929448"/>
          <a:ext cx="283108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83108">
                  <a:extLst>
                    <a:ext uri="{9D8B030D-6E8A-4147-A177-3AD203B41FA5}">
                      <a16:colId xmlns:a16="http://schemas.microsoft.com/office/drawing/2014/main" val="521636552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234942898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2190607740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256860877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512606029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9250583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4166884822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566826760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405703786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4287854518"/>
                    </a:ext>
                  </a:extLst>
                </a:gridCol>
              </a:tblGrid>
              <a:tr h="308515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316781"/>
                  </a:ext>
                </a:extLst>
              </a:tr>
            </a:tbl>
          </a:graphicData>
        </a:graphic>
      </p:graphicFrame>
      <p:sp>
        <p:nvSpPr>
          <p:cNvPr id="41" name="TextBox 10">
            <a:extLst>
              <a:ext uri="{FF2B5EF4-FFF2-40B4-BE49-F238E27FC236}">
                <a16:creationId xmlns:a16="http://schemas.microsoft.com/office/drawing/2014/main" id="{EA4D2655-31F7-F720-36BD-34B2252203BE}"/>
              </a:ext>
            </a:extLst>
          </p:cNvPr>
          <p:cNvSpPr txBox="1"/>
          <p:nvPr/>
        </p:nvSpPr>
        <p:spPr>
          <a:xfrm>
            <a:off x="2183759" y="1270808"/>
            <a:ext cx="3749994" cy="462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000" b="1" dirty="0">
                <a:solidFill>
                  <a:srgbClr val="2E2E2E"/>
                </a:solidFill>
                <a:latin typeface="Montserrat Classic Bold"/>
              </a:rPr>
              <a:t>Text (Tweets)</a:t>
            </a: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A327E9A4-DCB5-BEB1-1729-4E18E8BDBC8B}"/>
              </a:ext>
            </a:extLst>
          </p:cNvPr>
          <p:cNvSpPr/>
          <p:nvPr/>
        </p:nvSpPr>
        <p:spPr>
          <a:xfrm>
            <a:off x="2939463" y="3309295"/>
            <a:ext cx="155538" cy="486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63422B-E4C2-ED32-D910-5CF4BAC41384}"/>
              </a:ext>
            </a:extLst>
          </p:cNvPr>
          <p:cNvSpPr/>
          <p:nvPr/>
        </p:nvSpPr>
        <p:spPr>
          <a:xfrm>
            <a:off x="7624527" y="4691338"/>
            <a:ext cx="2831080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D08C2DA-170F-4CFF-C347-E644000E418B}"/>
              </a:ext>
            </a:extLst>
          </p:cNvPr>
          <p:cNvSpPr/>
          <p:nvPr/>
        </p:nvSpPr>
        <p:spPr>
          <a:xfrm>
            <a:off x="7472127" y="4538938"/>
            <a:ext cx="2831080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C792032-057E-49F9-DDB6-D4FD43A789EB}"/>
              </a:ext>
            </a:extLst>
          </p:cNvPr>
          <p:cNvSpPr/>
          <p:nvPr/>
        </p:nvSpPr>
        <p:spPr>
          <a:xfrm>
            <a:off x="7319727" y="4386538"/>
            <a:ext cx="2831080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6925AAF-4046-E401-925D-BE12F283888F}"/>
              </a:ext>
            </a:extLst>
          </p:cNvPr>
          <p:cNvSpPr/>
          <p:nvPr/>
        </p:nvSpPr>
        <p:spPr>
          <a:xfrm>
            <a:off x="7191677" y="4229951"/>
            <a:ext cx="2831080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770E596-8E89-03F6-81A9-AC0770C68477}"/>
              </a:ext>
            </a:extLst>
          </p:cNvPr>
          <p:cNvSpPr/>
          <p:nvPr/>
        </p:nvSpPr>
        <p:spPr>
          <a:xfrm>
            <a:off x="7059711" y="4112328"/>
            <a:ext cx="2831080" cy="3657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2" name="Arrow: Down 51">
            <a:extLst>
              <a:ext uri="{FF2B5EF4-FFF2-40B4-BE49-F238E27FC236}">
                <a16:creationId xmlns:a16="http://schemas.microsoft.com/office/drawing/2014/main" id="{F62BF00C-9ACA-DE99-7F7A-F07BB99D41C3}"/>
              </a:ext>
            </a:extLst>
          </p:cNvPr>
          <p:cNvSpPr/>
          <p:nvPr/>
        </p:nvSpPr>
        <p:spPr>
          <a:xfrm>
            <a:off x="8243458" y="1799082"/>
            <a:ext cx="155538" cy="486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DC75774-C245-B5F2-2E48-912646A62163}"/>
              </a:ext>
            </a:extLst>
          </p:cNvPr>
          <p:cNvSpPr/>
          <p:nvPr/>
        </p:nvSpPr>
        <p:spPr>
          <a:xfrm>
            <a:off x="6949627" y="2640104"/>
            <a:ext cx="2743200" cy="6152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4" name="TextBox 5">
            <a:extLst>
              <a:ext uri="{FF2B5EF4-FFF2-40B4-BE49-F238E27FC236}">
                <a16:creationId xmlns:a16="http://schemas.microsoft.com/office/drawing/2014/main" id="{CB4C59AE-76DC-B0B9-4334-E500032DE35C}"/>
              </a:ext>
            </a:extLst>
          </p:cNvPr>
          <p:cNvSpPr txBox="1"/>
          <p:nvPr/>
        </p:nvSpPr>
        <p:spPr>
          <a:xfrm>
            <a:off x="7964925" y="2648816"/>
            <a:ext cx="1344763" cy="44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b="1" dirty="0">
                <a:solidFill>
                  <a:srgbClr val="2E2E2E"/>
                </a:solidFill>
                <a:latin typeface="Montserrat Classic"/>
              </a:rPr>
              <a:t>BERT</a:t>
            </a:r>
          </a:p>
        </p:txBody>
      </p:sp>
      <p:sp>
        <p:nvSpPr>
          <p:cNvPr id="55" name="TextBox 10">
            <a:extLst>
              <a:ext uri="{FF2B5EF4-FFF2-40B4-BE49-F238E27FC236}">
                <a16:creationId xmlns:a16="http://schemas.microsoft.com/office/drawing/2014/main" id="{8256E397-DDBB-4709-B0DA-68FE86D5D17A}"/>
              </a:ext>
            </a:extLst>
          </p:cNvPr>
          <p:cNvSpPr txBox="1"/>
          <p:nvPr/>
        </p:nvSpPr>
        <p:spPr>
          <a:xfrm>
            <a:off x="7319727" y="2217644"/>
            <a:ext cx="2611632" cy="45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1600" dirty="0">
                <a:solidFill>
                  <a:srgbClr val="2E2E2E"/>
                </a:solidFill>
                <a:latin typeface="Montserrat Classic Bold"/>
              </a:rPr>
              <a:t>Supporting Statements</a:t>
            </a:r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2EA4EB75-2567-11E8-7151-A3BE2D755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49911"/>
              </p:ext>
            </p:extLst>
          </p:nvPr>
        </p:nvGraphicFramePr>
        <p:xfrm>
          <a:off x="6827918" y="3929448"/>
          <a:ext cx="283108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83108">
                  <a:extLst>
                    <a:ext uri="{9D8B030D-6E8A-4147-A177-3AD203B41FA5}">
                      <a16:colId xmlns:a16="http://schemas.microsoft.com/office/drawing/2014/main" val="521636552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234942898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2190607740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256860877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512606029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9250583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4166884822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566826760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405703786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4287854518"/>
                    </a:ext>
                  </a:extLst>
                </a:gridCol>
              </a:tblGrid>
              <a:tr h="308515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316781"/>
                  </a:ext>
                </a:extLst>
              </a:tr>
            </a:tbl>
          </a:graphicData>
        </a:graphic>
      </p:graphicFrame>
      <p:sp>
        <p:nvSpPr>
          <p:cNvPr id="57" name="TextBox 10">
            <a:extLst>
              <a:ext uri="{FF2B5EF4-FFF2-40B4-BE49-F238E27FC236}">
                <a16:creationId xmlns:a16="http://schemas.microsoft.com/office/drawing/2014/main" id="{29A5DBD7-943E-3AED-7F79-A21FB4FF0F7C}"/>
              </a:ext>
            </a:extLst>
          </p:cNvPr>
          <p:cNvSpPr txBox="1"/>
          <p:nvPr/>
        </p:nvSpPr>
        <p:spPr>
          <a:xfrm>
            <a:off x="5693021" y="1269158"/>
            <a:ext cx="5564460" cy="462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000" b="1" dirty="0">
                <a:solidFill>
                  <a:srgbClr val="2E2E2E"/>
                </a:solidFill>
                <a:latin typeface="Montserrat Classic Bold"/>
              </a:rPr>
              <a:t>Supporting Statements (Title + Body Text)</a:t>
            </a:r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210B2772-1DE3-8431-E42F-BCBBCA5799E1}"/>
              </a:ext>
            </a:extLst>
          </p:cNvPr>
          <p:cNvSpPr/>
          <p:nvPr/>
        </p:nvSpPr>
        <p:spPr>
          <a:xfrm>
            <a:off x="8243458" y="3309295"/>
            <a:ext cx="155538" cy="48669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55DA91A-3C77-1019-3929-FFA39A69281D}"/>
              </a:ext>
            </a:extLst>
          </p:cNvPr>
          <p:cNvCxnSpPr>
            <a:cxnSpLocks/>
          </p:cNvCxnSpPr>
          <p:nvPr/>
        </p:nvCxnSpPr>
        <p:spPr>
          <a:xfrm flipV="1">
            <a:off x="4718218" y="4112328"/>
            <a:ext cx="2007046" cy="78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F73B36B-82ED-3611-B1EA-12E460F7C15C}"/>
              </a:ext>
            </a:extLst>
          </p:cNvPr>
          <p:cNvCxnSpPr>
            <a:cxnSpLocks/>
          </p:cNvCxnSpPr>
          <p:nvPr/>
        </p:nvCxnSpPr>
        <p:spPr>
          <a:xfrm>
            <a:off x="4714846" y="4134290"/>
            <a:ext cx="2113072" cy="2565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12A655E-0268-3FF1-8020-FD74DDC80551}"/>
              </a:ext>
            </a:extLst>
          </p:cNvPr>
          <p:cNvCxnSpPr>
            <a:cxnSpLocks/>
          </p:cNvCxnSpPr>
          <p:nvPr/>
        </p:nvCxnSpPr>
        <p:spPr>
          <a:xfrm>
            <a:off x="4739196" y="4132640"/>
            <a:ext cx="2241122" cy="51088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20E013-DEE7-14F6-7DC7-0A79EBE148F4}"/>
              </a:ext>
            </a:extLst>
          </p:cNvPr>
          <p:cNvCxnSpPr>
            <a:cxnSpLocks/>
          </p:cNvCxnSpPr>
          <p:nvPr/>
        </p:nvCxnSpPr>
        <p:spPr>
          <a:xfrm>
            <a:off x="4714846" y="4110678"/>
            <a:ext cx="2549838" cy="8643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5">
            <a:extLst>
              <a:ext uri="{FF2B5EF4-FFF2-40B4-BE49-F238E27FC236}">
                <a16:creationId xmlns:a16="http://schemas.microsoft.com/office/drawing/2014/main" id="{B7524CDE-EC52-5742-46E1-900E5F71340B}"/>
              </a:ext>
            </a:extLst>
          </p:cNvPr>
          <p:cNvSpPr txBox="1"/>
          <p:nvPr/>
        </p:nvSpPr>
        <p:spPr>
          <a:xfrm>
            <a:off x="3436189" y="6125354"/>
            <a:ext cx="8412172" cy="4431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>
                <a:solidFill>
                  <a:srgbClr val="2E2E2E"/>
                </a:solidFill>
                <a:latin typeface="Montserrat Classic"/>
              </a:rPr>
              <a:t>Verdict of Tweet </a:t>
            </a:r>
            <a:r>
              <a:rPr lang="en-US" sz="2000" dirty="0">
                <a:solidFill>
                  <a:srgbClr val="2E2E2E"/>
                </a:solidFill>
                <a:latin typeface="Montserrat Classic"/>
                <a:sym typeface="Wingdings" panose="05000000000000000000" pitchFamily="2" charset="2"/>
              </a:rPr>
              <a:t> Verdict of Supporting statement</a:t>
            </a:r>
            <a:endParaRPr lang="en-US" sz="2000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82" name="TextBox 2">
            <a:extLst>
              <a:ext uri="{FF2B5EF4-FFF2-40B4-BE49-F238E27FC236}">
                <a16:creationId xmlns:a16="http://schemas.microsoft.com/office/drawing/2014/main" id="{4030D554-42F3-5D25-02A1-BE8E76CA6545}"/>
              </a:ext>
            </a:extLst>
          </p:cNvPr>
          <p:cNvSpPr txBox="1"/>
          <p:nvPr/>
        </p:nvSpPr>
        <p:spPr>
          <a:xfrm>
            <a:off x="9743308" y="-313879"/>
            <a:ext cx="4524464" cy="935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Montserrat Classic Bold"/>
              </a:rPr>
              <a:t>Methodology – I</a:t>
            </a:r>
          </a:p>
        </p:txBody>
      </p:sp>
      <p:sp>
        <p:nvSpPr>
          <p:cNvPr id="86" name="TextBox 5">
            <a:extLst>
              <a:ext uri="{FF2B5EF4-FFF2-40B4-BE49-F238E27FC236}">
                <a16:creationId xmlns:a16="http://schemas.microsoft.com/office/drawing/2014/main" id="{D06A0174-09BD-5D7C-0BAB-481B17ACA66C}"/>
              </a:ext>
            </a:extLst>
          </p:cNvPr>
          <p:cNvSpPr txBox="1"/>
          <p:nvPr/>
        </p:nvSpPr>
        <p:spPr>
          <a:xfrm>
            <a:off x="2682427" y="5564148"/>
            <a:ext cx="85344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1666" i="1" dirty="0" err="1">
                <a:solidFill>
                  <a:srgbClr val="2E2E2E"/>
                </a:solidFill>
                <a:latin typeface="Montserrat Classic"/>
              </a:rPr>
              <a:t>cosine_similarity</a:t>
            </a:r>
            <a:r>
              <a:rPr lang="en-US" sz="1666" i="1" dirty="0">
                <a:solidFill>
                  <a:srgbClr val="2E2E2E"/>
                </a:solidFill>
                <a:latin typeface="Montserrat Classic"/>
              </a:rPr>
              <a:t>  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(  	                                      </a:t>
            </a:r>
            <a:r>
              <a:rPr lang="en-US" sz="2400" dirty="0">
                <a:solidFill>
                  <a:srgbClr val="2E2E2E"/>
                </a:solidFill>
                <a:latin typeface="Montserrat Classic"/>
              </a:rPr>
              <a:t>,                             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) </a:t>
            </a:r>
            <a:r>
              <a:rPr lang="en-US" sz="2133" b="1" dirty="0"/>
              <a:t>≥</a:t>
            </a:r>
            <a:r>
              <a:rPr lang="en-US" sz="1600" b="1" dirty="0"/>
              <a:t> </a:t>
            </a:r>
            <a:r>
              <a:rPr lang="en-US" sz="2133" b="1" dirty="0">
                <a:solidFill>
                  <a:schemeClr val="accent6">
                    <a:lumMod val="50000"/>
                  </a:schemeClr>
                </a:solidFill>
              </a:rPr>
              <a:t>Threshold</a:t>
            </a:r>
            <a:endParaRPr lang="en-US" sz="1666" b="1" dirty="0">
              <a:solidFill>
                <a:schemeClr val="accent6">
                  <a:lumMod val="50000"/>
                </a:schemeClr>
              </a:solidFill>
              <a:latin typeface="Montserrat Classic"/>
            </a:endParaRP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9BF3C314-2E29-5E0B-4C92-7B447F567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76759"/>
              </p:ext>
            </p:extLst>
          </p:nvPr>
        </p:nvGraphicFramePr>
        <p:xfrm>
          <a:off x="4363810" y="5642256"/>
          <a:ext cx="1887390" cy="243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8739">
                  <a:extLst>
                    <a:ext uri="{9D8B030D-6E8A-4147-A177-3AD203B41FA5}">
                      <a16:colId xmlns:a16="http://schemas.microsoft.com/office/drawing/2014/main" val="521636552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234942898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2190607740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256860877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512606029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9250583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4166884822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566826760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405703786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4287854518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endParaRPr lang="en-AU" sz="120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316781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C34DAF1B-84E4-1042-B1EE-5E38607D5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80677"/>
              </p:ext>
            </p:extLst>
          </p:nvPr>
        </p:nvGraphicFramePr>
        <p:xfrm>
          <a:off x="6440378" y="5642256"/>
          <a:ext cx="1887390" cy="243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8739">
                  <a:extLst>
                    <a:ext uri="{9D8B030D-6E8A-4147-A177-3AD203B41FA5}">
                      <a16:colId xmlns:a16="http://schemas.microsoft.com/office/drawing/2014/main" val="521636552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234942898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2190607740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256860877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512606029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9250583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4166884822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566826760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405703786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4287854518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endParaRPr lang="en-AU" sz="12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316781"/>
                  </a:ext>
                </a:extLst>
              </a:tr>
            </a:tbl>
          </a:graphicData>
        </a:graphic>
      </p:graphicFrame>
      <p:sp>
        <p:nvSpPr>
          <p:cNvPr id="93" name="TextBox 5">
            <a:extLst>
              <a:ext uri="{FF2B5EF4-FFF2-40B4-BE49-F238E27FC236}">
                <a16:creationId xmlns:a16="http://schemas.microsoft.com/office/drawing/2014/main" id="{50E942F2-CCC4-31DA-94BA-F0CA48BC954F}"/>
              </a:ext>
            </a:extLst>
          </p:cNvPr>
          <p:cNvSpPr txBox="1"/>
          <p:nvPr/>
        </p:nvSpPr>
        <p:spPr>
          <a:xfrm>
            <a:off x="30069" y="3929448"/>
            <a:ext cx="1701297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00" dirty="0">
                <a:solidFill>
                  <a:srgbClr val="2E2E2E"/>
                </a:solidFill>
                <a:latin typeface="Montserrat Classic"/>
              </a:rPr>
              <a:t>Each Tweet having </a:t>
            </a:r>
            <a:br>
              <a:rPr lang="en-US" sz="1100" dirty="0">
                <a:solidFill>
                  <a:srgbClr val="2E2E2E"/>
                </a:solidFill>
                <a:latin typeface="Montserrat Classic"/>
              </a:rPr>
            </a:br>
            <a:r>
              <a:rPr lang="en-US" sz="1100" dirty="0">
                <a:solidFill>
                  <a:srgbClr val="2E2E2E"/>
                </a:solidFill>
                <a:latin typeface="Montserrat Classic"/>
              </a:rPr>
              <a:t>768 dimension</a:t>
            </a:r>
            <a:br>
              <a:rPr lang="en-US" sz="1100" dirty="0">
                <a:solidFill>
                  <a:srgbClr val="2E2E2E"/>
                </a:solidFill>
                <a:latin typeface="Montserrat Classic"/>
              </a:rPr>
            </a:br>
            <a:r>
              <a:rPr lang="en-US" sz="1100" dirty="0">
                <a:solidFill>
                  <a:srgbClr val="2E2E2E"/>
                </a:solidFill>
                <a:latin typeface="Montserrat Classic"/>
              </a:rPr>
              <a:t>Sentence embedding </a:t>
            </a:r>
          </a:p>
        </p:txBody>
      </p:sp>
      <p:sp>
        <p:nvSpPr>
          <p:cNvPr id="94" name="Left Brace 93">
            <a:extLst>
              <a:ext uri="{FF2B5EF4-FFF2-40B4-BE49-F238E27FC236}">
                <a16:creationId xmlns:a16="http://schemas.microsoft.com/office/drawing/2014/main" id="{B2950F46-5B33-4687-48B9-A5AF4EFCC664}"/>
              </a:ext>
            </a:extLst>
          </p:cNvPr>
          <p:cNvSpPr/>
          <p:nvPr/>
        </p:nvSpPr>
        <p:spPr>
          <a:xfrm>
            <a:off x="1252984" y="3965432"/>
            <a:ext cx="183814" cy="28341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95" name="TextBox 5">
            <a:extLst>
              <a:ext uri="{FF2B5EF4-FFF2-40B4-BE49-F238E27FC236}">
                <a16:creationId xmlns:a16="http://schemas.microsoft.com/office/drawing/2014/main" id="{9528A384-0B8A-C99C-4EC9-172906EDF783}"/>
              </a:ext>
            </a:extLst>
          </p:cNvPr>
          <p:cNvSpPr txBox="1"/>
          <p:nvPr/>
        </p:nvSpPr>
        <p:spPr>
          <a:xfrm>
            <a:off x="10490703" y="3878724"/>
            <a:ext cx="1701297" cy="507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100" dirty="0">
                <a:solidFill>
                  <a:srgbClr val="2E2E2E"/>
                </a:solidFill>
                <a:latin typeface="Montserrat Classic"/>
              </a:rPr>
              <a:t>Each Statement having </a:t>
            </a:r>
            <a:br>
              <a:rPr lang="en-US" sz="1100" dirty="0">
                <a:solidFill>
                  <a:srgbClr val="2E2E2E"/>
                </a:solidFill>
                <a:latin typeface="Montserrat Classic"/>
              </a:rPr>
            </a:br>
            <a:r>
              <a:rPr lang="en-US" sz="1100" dirty="0">
                <a:solidFill>
                  <a:srgbClr val="2E2E2E"/>
                </a:solidFill>
                <a:latin typeface="Montserrat Classic"/>
              </a:rPr>
              <a:t>768 dimension</a:t>
            </a:r>
            <a:br>
              <a:rPr lang="en-US" sz="1100" dirty="0">
                <a:solidFill>
                  <a:srgbClr val="2E2E2E"/>
                </a:solidFill>
                <a:latin typeface="Montserrat Classic"/>
              </a:rPr>
            </a:br>
            <a:r>
              <a:rPr lang="en-US" sz="1100" dirty="0">
                <a:solidFill>
                  <a:srgbClr val="2E2E2E"/>
                </a:solidFill>
                <a:latin typeface="Montserrat Classic"/>
              </a:rPr>
              <a:t>Sentence embedding </a:t>
            </a:r>
          </a:p>
        </p:txBody>
      </p:sp>
      <p:sp>
        <p:nvSpPr>
          <p:cNvPr id="96" name="Right Brace 95">
            <a:extLst>
              <a:ext uri="{FF2B5EF4-FFF2-40B4-BE49-F238E27FC236}">
                <a16:creationId xmlns:a16="http://schemas.microsoft.com/office/drawing/2014/main" id="{89A37D49-8C9B-8005-C614-0FB68F9BC478}"/>
              </a:ext>
            </a:extLst>
          </p:cNvPr>
          <p:cNvSpPr/>
          <p:nvPr/>
        </p:nvSpPr>
        <p:spPr>
          <a:xfrm>
            <a:off x="10172854" y="3952234"/>
            <a:ext cx="170426" cy="277717"/>
          </a:xfrm>
          <a:prstGeom prst="rightBrace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CCF47D-02C0-75AF-7038-88B2F2C79457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lumMod val="6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361051-D7D4-B063-1FD2-16C1AE6E1CB6}"/>
              </a:ext>
            </a:extLst>
          </p:cNvPr>
          <p:cNvSpPr/>
          <p:nvPr/>
        </p:nvSpPr>
        <p:spPr>
          <a:xfrm>
            <a:off x="1843313" y="2671851"/>
            <a:ext cx="8534810" cy="16815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82CDC-82AC-61D2-1497-DF2682BE7F26}"/>
              </a:ext>
            </a:extLst>
          </p:cNvPr>
          <p:cNvSpPr txBox="1"/>
          <p:nvPr/>
        </p:nvSpPr>
        <p:spPr>
          <a:xfrm>
            <a:off x="2183759" y="3095810"/>
            <a:ext cx="8395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</a:t>
            </a:r>
            <a:r>
              <a:rPr lang="en-US" sz="2400" dirty="0"/>
              <a:t>: Cosine similarity might miss out the best supporting statement as it only runs till the first threshold is found.</a:t>
            </a:r>
          </a:p>
        </p:txBody>
      </p:sp>
    </p:spTree>
    <p:extLst>
      <p:ext uri="{BB962C8B-B14F-4D97-AF65-F5344CB8AC3E}">
        <p14:creationId xmlns:p14="http://schemas.microsoft.com/office/powerpoint/2010/main" val="103194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9" grpId="0"/>
      <p:bldP spid="39" grpId="1"/>
      <p:bldP spid="39" grpId="2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/>
      <p:bldP spid="55" grpId="0"/>
      <p:bldP spid="55" grpId="1"/>
      <p:bldP spid="55" grpId="2"/>
      <p:bldP spid="58" grpId="0" animBg="1"/>
      <p:bldP spid="81" grpId="0"/>
      <p:bldP spid="86" grpId="0"/>
      <p:bldP spid="93" grpId="0"/>
      <p:bldP spid="94" grpId="0" animBg="1"/>
      <p:bldP spid="95" grpId="0"/>
      <p:bldP spid="96" grpId="0" animBg="1"/>
      <p:bldP spid="2" grpId="0" animBg="1"/>
      <p:bldP spid="3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5">
            <a:extLst>
              <a:ext uri="{FF2B5EF4-FFF2-40B4-BE49-F238E27FC236}">
                <a16:creationId xmlns:a16="http://schemas.microsoft.com/office/drawing/2014/main" id="{BB963354-80F2-9386-ED76-A46A78B5988C}"/>
              </a:ext>
            </a:extLst>
          </p:cNvPr>
          <p:cNvSpPr txBox="1"/>
          <p:nvPr/>
        </p:nvSpPr>
        <p:spPr>
          <a:xfrm>
            <a:off x="9808372" y="4058941"/>
            <a:ext cx="1344763" cy="97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b="1" dirty="0">
                <a:solidFill>
                  <a:srgbClr val="2E2E2E"/>
                </a:solidFill>
                <a:latin typeface="Montserrat Classic"/>
              </a:rPr>
              <a:t>……</a:t>
            </a:r>
            <a:br>
              <a:rPr lang="en-US" sz="2499" b="1" dirty="0">
                <a:solidFill>
                  <a:srgbClr val="2E2E2E"/>
                </a:solidFill>
                <a:latin typeface="Montserrat Classic"/>
              </a:rPr>
            </a:br>
            <a:endParaRPr lang="en-US" sz="2499" b="1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34A6BD3-8CC8-FF48-666B-55F83AD56964}"/>
              </a:ext>
            </a:extLst>
          </p:cNvPr>
          <p:cNvSpPr txBox="1"/>
          <p:nvPr/>
        </p:nvSpPr>
        <p:spPr>
          <a:xfrm>
            <a:off x="1929392" y="65398"/>
            <a:ext cx="11273790" cy="10408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Annotation (Stage B)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1D18130-B88B-6617-3C3A-D3955391665D}"/>
              </a:ext>
            </a:extLst>
          </p:cNvPr>
          <p:cNvSpPr txBox="1"/>
          <p:nvPr/>
        </p:nvSpPr>
        <p:spPr>
          <a:xfrm>
            <a:off x="9743308" y="-313879"/>
            <a:ext cx="4524464" cy="935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Montserrat Classic Bold"/>
              </a:rPr>
              <a:t>Methodology – I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B352FCAB-F912-DCC4-05C5-B2ABF6ABB403}"/>
              </a:ext>
            </a:extLst>
          </p:cNvPr>
          <p:cNvSpPr txBox="1"/>
          <p:nvPr/>
        </p:nvSpPr>
        <p:spPr>
          <a:xfrm>
            <a:off x="864802" y="1107910"/>
            <a:ext cx="3749994" cy="462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000" b="1" dirty="0">
                <a:solidFill>
                  <a:srgbClr val="2E2E2E"/>
                </a:solidFill>
                <a:latin typeface="Montserrat Classic Bold"/>
              </a:rPr>
              <a:t>Text (Tweets)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A1100EF0-0044-9C67-09CE-9A1AADBF6198}"/>
              </a:ext>
            </a:extLst>
          </p:cNvPr>
          <p:cNvSpPr txBox="1"/>
          <p:nvPr/>
        </p:nvSpPr>
        <p:spPr>
          <a:xfrm>
            <a:off x="4374064" y="1106260"/>
            <a:ext cx="5564460" cy="462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000" b="1" dirty="0">
                <a:solidFill>
                  <a:srgbClr val="2E2E2E"/>
                </a:solidFill>
                <a:latin typeface="Montserrat Classic Bold"/>
              </a:rPr>
              <a:t>Supporting Statements (Title + Body Text)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D6E83E-78E7-A8E8-5C4A-08502191B99F}"/>
              </a:ext>
            </a:extLst>
          </p:cNvPr>
          <p:cNvSpPr/>
          <p:nvPr/>
        </p:nvSpPr>
        <p:spPr>
          <a:xfrm>
            <a:off x="2254735" y="2157646"/>
            <a:ext cx="2743200" cy="6152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BBCC3E66-F98D-FF23-C935-33168D5AA311}"/>
              </a:ext>
            </a:extLst>
          </p:cNvPr>
          <p:cNvSpPr txBox="1"/>
          <p:nvPr/>
        </p:nvSpPr>
        <p:spPr>
          <a:xfrm>
            <a:off x="2697608" y="2151468"/>
            <a:ext cx="2743201" cy="44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1600" b="1" dirty="0">
                <a:solidFill>
                  <a:srgbClr val="2E2E2E"/>
                </a:solidFill>
                <a:latin typeface="Montserrat Classic"/>
              </a:rPr>
              <a:t>Best Match Algorithm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E508D0-7228-72B5-ABBA-62BFE8D3F18A}"/>
              </a:ext>
            </a:extLst>
          </p:cNvPr>
          <p:cNvCxnSpPr>
            <a:cxnSpLocks/>
          </p:cNvCxnSpPr>
          <p:nvPr/>
        </p:nvCxnSpPr>
        <p:spPr>
          <a:xfrm flipH="1">
            <a:off x="4739148" y="1587175"/>
            <a:ext cx="698091" cy="4855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D9DEFD-B5B0-40F9-F0AF-6FC6EF2B36F2}"/>
              </a:ext>
            </a:extLst>
          </p:cNvPr>
          <p:cNvCxnSpPr>
            <a:cxnSpLocks/>
          </p:cNvCxnSpPr>
          <p:nvPr/>
        </p:nvCxnSpPr>
        <p:spPr>
          <a:xfrm>
            <a:off x="1994864" y="1599661"/>
            <a:ext cx="650013" cy="4730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Down 15">
            <a:extLst>
              <a:ext uri="{FF2B5EF4-FFF2-40B4-BE49-F238E27FC236}">
                <a16:creationId xmlns:a16="http://schemas.microsoft.com/office/drawing/2014/main" id="{44129422-65B3-72E3-E6AF-2DCED361C05A}"/>
              </a:ext>
            </a:extLst>
          </p:cNvPr>
          <p:cNvSpPr/>
          <p:nvPr/>
        </p:nvSpPr>
        <p:spPr>
          <a:xfrm>
            <a:off x="3618273" y="2861890"/>
            <a:ext cx="147482" cy="40242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1BCB22-57DC-A9DE-BDA6-023ACCE905E0}"/>
              </a:ext>
            </a:extLst>
          </p:cNvPr>
          <p:cNvSpPr/>
          <p:nvPr/>
        </p:nvSpPr>
        <p:spPr>
          <a:xfrm>
            <a:off x="2697608" y="5680796"/>
            <a:ext cx="2634435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D4D62D-7D75-D4AF-3D1A-6FA6C90B89CD}"/>
              </a:ext>
            </a:extLst>
          </p:cNvPr>
          <p:cNvSpPr/>
          <p:nvPr/>
        </p:nvSpPr>
        <p:spPr>
          <a:xfrm>
            <a:off x="2720830" y="4237679"/>
            <a:ext cx="2634435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7449D-95A4-AD83-3951-8DABC770487B}"/>
              </a:ext>
            </a:extLst>
          </p:cNvPr>
          <p:cNvSpPr/>
          <p:nvPr/>
        </p:nvSpPr>
        <p:spPr>
          <a:xfrm>
            <a:off x="2568430" y="4085279"/>
            <a:ext cx="2634435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9FA703-B4F2-6007-851A-4A17F472D83F}"/>
              </a:ext>
            </a:extLst>
          </p:cNvPr>
          <p:cNvSpPr/>
          <p:nvPr/>
        </p:nvSpPr>
        <p:spPr>
          <a:xfrm>
            <a:off x="2383628" y="3918148"/>
            <a:ext cx="2634435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69954A-449E-583B-24F8-B8EFAACB28A5}"/>
              </a:ext>
            </a:extLst>
          </p:cNvPr>
          <p:cNvSpPr/>
          <p:nvPr/>
        </p:nvSpPr>
        <p:spPr>
          <a:xfrm>
            <a:off x="2210572" y="3765748"/>
            <a:ext cx="2634435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E2781A-E5EA-B19C-F37C-2DF309DF9103}"/>
              </a:ext>
            </a:extLst>
          </p:cNvPr>
          <p:cNvSpPr/>
          <p:nvPr/>
        </p:nvSpPr>
        <p:spPr>
          <a:xfrm>
            <a:off x="2058172" y="3613348"/>
            <a:ext cx="2634435" cy="213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522DA71-AE6F-D231-49E9-E998238449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651150"/>
              </p:ext>
            </p:extLst>
          </p:nvPr>
        </p:nvGraphicFramePr>
        <p:xfrm>
          <a:off x="1700295" y="3360265"/>
          <a:ext cx="263444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3444">
                  <a:extLst>
                    <a:ext uri="{9D8B030D-6E8A-4147-A177-3AD203B41FA5}">
                      <a16:colId xmlns:a16="http://schemas.microsoft.com/office/drawing/2014/main" val="521636552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1234942898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2190607740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256860877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1512606029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9250583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4166884822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1566826760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1405703786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4287854518"/>
                    </a:ext>
                  </a:extLst>
                </a:gridCol>
              </a:tblGrid>
              <a:tr h="213361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316781"/>
                  </a:ext>
                </a:extLst>
              </a:tr>
            </a:tbl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BF69F095-E4B3-7B28-8ACD-2A6F88236D11}"/>
              </a:ext>
            </a:extLst>
          </p:cNvPr>
          <p:cNvSpPr/>
          <p:nvPr/>
        </p:nvSpPr>
        <p:spPr>
          <a:xfrm>
            <a:off x="2545208" y="5528396"/>
            <a:ext cx="2634435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EFAAC8-1D41-8D4F-FC44-9B218CE42BFD}"/>
              </a:ext>
            </a:extLst>
          </p:cNvPr>
          <p:cNvSpPr/>
          <p:nvPr/>
        </p:nvSpPr>
        <p:spPr>
          <a:xfrm>
            <a:off x="2372152" y="5363689"/>
            <a:ext cx="2634435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973F46C-3471-3C52-F8D3-9BD8E7D9C26F}"/>
              </a:ext>
            </a:extLst>
          </p:cNvPr>
          <p:cNvSpPr/>
          <p:nvPr/>
        </p:nvSpPr>
        <p:spPr>
          <a:xfrm>
            <a:off x="2199096" y="5211289"/>
            <a:ext cx="2634435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EF575C-0F3C-8BED-FFA3-04BF51B2E43B}"/>
              </a:ext>
            </a:extLst>
          </p:cNvPr>
          <p:cNvSpPr/>
          <p:nvPr/>
        </p:nvSpPr>
        <p:spPr>
          <a:xfrm>
            <a:off x="2046696" y="5058889"/>
            <a:ext cx="2634435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0A39EDC-6F2E-A06A-A8C3-EAF6EDE39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06594"/>
              </p:ext>
            </p:extLst>
          </p:nvPr>
        </p:nvGraphicFramePr>
        <p:xfrm>
          <a:off x="1700295" y="4825763"/>
          <a:ext cx="263444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3444">
                  <a:extLst>
                    <a:ext uri="{9D8B030D-6E8A-4147-A177-3AD203B41FA5}">
                      <a16:colId xmlns:a16="http://schemas.microsoft.com/office/drawing/2014/main" val="521636552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1234942898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2190607740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256860877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1512606029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9250583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4166884822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1566826760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1405703786"/>
                    </a:ext>
                  </a:extLst>
                </a:gridCol>
                <a:gridCol w="263444">
                  <a:extLst>
                    <a:ext uri="{9D8B030D-6E8A-4147-A177-3AD203B41FA5}">
                      <a16:colId xmlns:a16="http://schemas.microsoft.com/office/drawing/2014/main" val="4287854518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316781"/>
                  </a:ext>
                </a:extLst>
              </a:tr>
            </a:tbl>
          </a:graphicData>
        </a:graphic>
      </p:graphicFrame>
      <p:sp>
        <p:nvSpPr>
          <p:cNvPr id="29" name="TextBox 5">
            <a:extLst>
              <a:ext uri="{FF2B5EF4-FFF2-40B4-BE49-F238E27FC236}">
                <a16:creationId xmlns:a16="http://schemas.microsoft.com/office/drawing/2014/main" id="{16215738-2147-BA67-8FE1-D4A5152FD0D8}"/>
              </a:ext>
            </a:extLst>
          </p:cNvPr>
          <p:cNvSpPr txBox="1"/>
          <p:nvPr/>
        </p:nvSpPr>
        <p:spPr>
          <a:xfrm>
            <a:off x="2949861" y="4217561"/>
            <a:ext cx="1251357" cy="97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b="1" dirty="0">
                <a:solidFill>
                  <a:srgbClr val="2E2E2E"/>
                </a:solidFill>
                <a:latin typeface="Montserrat Classic"/>
              </a:rPr>
              <a:t>……</a:t>
            </a:r>
            <a:br>
              <a:rPr lang="en-US" sz="2499" b="1" dirty="0">
                <a:solidFill>
                  <a:srgbClr val="2E2E2E"/>
                </a:solidFill>
                <a:latin typeface="Montserrat Classic"/>
              </a:rPr>
            </a:br>
            <a:endParaRPr lang="en-US" sz="2499" b="1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43" name="TextBox 5">
            <a:extLst>
              <a:ext uri="{FF2B5EF4-FFF2-40B4-BE49-F238E27FC236}">
                <a16:creationId xmlns:a16="http://schemas.microsoft.com/office/drawing/2014/main" id="{EB036705-341D-73DD-571F-54868EF35F2A}"/>
              </a:ext>
            </a:extLst>
          </p:cNvPr>
          <p:cNvSpPr txBox="1"/>
          <p:nvPr/>
        </p:nvSpPr>
        <p:spPr>
          <a:xfrm>
            <a:off x="2947790" y="4372033"/>
            <a:ext cx="1251357" cy="97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b="1" dirty="0">
                <a:solidFill>
                  <a:srgbClr val="2E2E2E"/>
                </a:solidFill>
                <a:latin typeface="Montserrat Classic"/>
              </a:rPr>
              <a:t>……</a:t>
            </a:r>
            <a:br>
              <a:rPr lang="en-US" sz="2499" b="1" dirty="0">
                <a:solidFill>
                  <a:srgbClr val="2E2E2E"/>
                </a:solidFill>
                <a:latin typeface="Montserrat Classic"/>
              </a:rPr>
            </a:br>
            <a:endParaRPr lang="en-US" sz="2499" b="1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44" name="TextBox 5">
            <a:extLst>
              <a:ext uri="{FF2B5EF4-FFF2-40B4-BE49-F238E27FC236}">
                <a16:creationId xmlns:a16="http://schemas.microsoft.com/office/drawing/2014/main" id="{0CCA72F2-5EE8-3144-5310-8F2A25B6FF7D}"/>
              </a:ext>
            </a:extLst>
          </p:cNvPr>
          <p:cNvSpPr txBox="1"/>
          <p:nvPr/>
        </p:nvSpPr>
        <p:spPr>
          <a:xfrm>
            <a:off x="5717430" y="4230810"/>
            <a:ext cx="343231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>
                <a:solidFill>
                  <a:srgbClr val="2E2E2E"/>
                </a:solidFill>
                <a:latin typeface="Montserrat Classic"/>
              </a:rPr>
              <a:t>(CTM)</a:t>
            </a:r>
            <a:br>
              <a:rPr lang="en-US" sz="1600" b="1" dirty="0">
                <a:solidFill>
                  <a:srgbClr val="2E2E2E"/>
                </a:solidFill>
                <a:latin typeface="Montserrat Classic"/>
              </a:rPr>
            </a:br>
            <a:r>
              <a:rPr lang="en-US" sz="1600" b="1" dirty="0">
                <a:solidFill>
                  <a:srgbClr val="2E2E2E"/>
                </a:solidFill>
                <a:latin typeface="Montserrat Classic"/>
              </a:rPr>
              <a:t>Contextual Text Matching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84F4B04-CAF8-44D0-D3DC-D69F9C672E6B}"/>
              </a:ext>
            </a:extLst>
          </p:cNvPr>
          <p:cNvSpPr/>
          <p:nvPr/>
        </p:nvSpPr>
        <p:spPr>
          <a:xfrm>
            <a:off x="6028712" y="4185544"/>
            <a:ext cx="2743200" cy="615284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C07D89-8905-B1C9-DAF7-C1DB18E05FFC}"/>
              </a:ext>
            </a:extLst>
          </p:cNvPr>
          <p:cNvCxnSpPr>
            <a:cxnSpLocks/>
          </p:cNvCxnSpPr>
          <p:nvPr/>
        </p:nvCxnSpPr>
        <p:spPr>
          <a:xfrm>
            <a:off x="5470093" y="4529944"/>
            <a:ext cx="49467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AF95B38-2663-0A61-349F-31C5F42BBAB4}"/>
              </a:ext>
            </a:extLst>
          </p:cNvPr>
          <p:cNvSpPr/>
          <p:nvPr/>
        </p:nvSpPr>
        <p:spPr>
          <a:xfrm>
            <a:off x="9300782" y="3958258"/>
            <a:ext cx="2789768" cy="2013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D9EB4F3-E55B-2A4A-535F-110B1C91927C}"/>
              </a:ext>
            </a:extLst>
          </p:cNvPr>
          <p:cNvSpPr/>
          <p:nvPr/>
        </p:nvSpPr>
        <p:spPr>
          <a:xfrm>
            <a:off x="9127726" y="3805858"/>
            <a:ext cx="2789768" cy="2013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685AF6E-251A-7499-DB0F-FE7C8793934F}"/>
              </a:ext>
            </a:extLst>
          </p:cNvPr>
          <p:cNvSpPr/>
          <p:nvPr/>
        </p:nvSpPr>
        <p:spPr>
          <a:xfrm>
            <a:off x="8975326" y="3653458"/>
            <a:ext cx="2789768" cy="2013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CB9E641B-B774-30BE-1E37-48B633C70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74847"/>
              </p:ext>
            </p:extLst>
          </p:nvPr>
        </p:nvGraphicFramePr>
        <p:xfrm>
          <a:off x="8681254" y="3328921"/>
          <a:ext cx="283108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83108">
                  <a:extLst>
                    <a:ext uri="{9D8B030D-6E8A-4147-A177-3AD203B41FA5}">
                      <a16:colId xmlns:a16="http://schemas.microsoft.com/office/drawing/2014/main" val="521636552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234942898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2190607740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256860877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512606029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9250583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4166884822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566826760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1405703786"/>
                    </a:ext>
                  </a:extLst>
                </a:gridCol>
                <a:gridCol w="283108">
                  <a:extLst>
                    <a:ext uri="{9D8B030D-6E8A-4147-A177-3AD203B41FA5}">
                      <a16:colId xmlns:a16="http://schemas.microsoft.com/office/drawing/2014/main" val="4287854518"/>
                    </a:ext>
                  </a:extLst>
                </a:gridCol>
              </a:tblGrid>
              <a:tr h="308515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316781"/>
                  </a:ext>
                </a:extLst>
              </a:tr>
            </a:tbl>
          </a:graphicData>
        </a:graphic>
      </p:graphicFrame>
      <p:sp>
        <p:nvSpPr>
          <p:cNvPr id="61" name="Rectangle 60">
            <a:extLst>
              <a:ext uri="{FF2B5EF4-FFF2-40B4-BE49-F238E27FC236}">
                <a16:creationId xmlns:a16="http://schemas.microsoft.com/office/drawing/2014/main" id="{E080509A-3741-FE23-D42E-C75EBEB56CE6}"/>
              </a:ext>
            </a:extLst>
          </p:cNvPr>
          <p:cNvSpPr/>
          <p:nvPr/>
        </p:nvSpPr>
        <p:spPr>
          <a:xfrm>
            <a:off x="9275720" y="5621726"/>
            <a:ext cx="2623299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51C227-0BF5-6E37-1B82-45FE5757C730}"/>
              </a:ext>
            </a:extLst>
          </p:cNvPr>
          <p:cNvSpPr/>
          <p:nvPr/>
        </p:nvSpPr>
        <p:spPr>
          <a:xfrm>
            <a:off x="9102664" y="5469326"/>
            <a:ext cx="2623299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FDE8862-62D0-087C-939E-0332B2C6A02D}"/>
              </a:ext>
            </a:extLst>
          </p:cNvPr>
          <p:cNvSpPr/>
          <p:nvPr/>
        </p:nvSpPr>
        <p:spPr>
          <a:xfrm>
            <a:off x="8950264" y="5316926"/>
            <a:ext cx="2623299" cy="2133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A023FEA1-67B7-430D-B4CE-B77B16781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380828"/>
              </p:ext>
            </p:extLst>
          </p:nvPr>
        </p:nvGraphicFramePr>
        <p:xfrm>
          <a:off x="8681254" y="4991365"/>
          <a:ext cx="2623300" cy="3657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2330">
                  <a:extLst>
                    <a:ext uri="{9D8B030D-6E8A-4147-A177-3AD203B41FA5}">
                      <a16:colId xmlns:a16="http://schemas.microsoft.com/office/drawing/2014/main" val="521636552"/>
                    </a:ext>
                  </a:extLst>
                </a:gridCol>
                <a:gridCol w="262330">
                  <a:extLst>
                    <a:ext uri="{9D8B030D-6E8A-4147-A177-3AD203B41FA5}">
                      <a16:colId xmlns:a16="http://schemas.microsoft.com/office/drawing/2014/main" val="1234942898"/>
                    </a:ext>
                  </a:extLst>
                </a:gridCol>
                <a:gridCol w="262330">
                  <a:extLst>
                    <a:ext uri="{9D8B030D-6E8A-4147-A177-3AD203B41FA5}">
                      <a16:colId xmlns:a16="http://schemas.microsoft.com/office/drawing/2014/main" val="2190607740"/>
                    </a:ext>
                  </a:extLst>
                </a:gridCol>
                <a:gridCol w="262330">
                  <a:extLst>
                    <a:ext uri="{9D8B030D-6E8A-4147-A177-3AD203B41FA5}">
                      <a16:colId xmlns:a16="http://schemas.microsoft.com/office/drawing/2014/main" val="256860877"/>
                    </a:ext>
                  </a:extLst>
                </a:gridCol>
                <a:gridCol w="262330">
                  <a:extLst>
                    <a:ext uri="{9D8B030D-6E8A-4147-A177-3AD203B41FA5}">
                      <a16:colId xmlns:a16="http://schemas.microsoft.com/office/drawing/2014/main" val="1512606029"/>
                    </a:ext>
                  </a:extLst>
                </a:gridCol>
                <a:gridCol w="262330">
                  <a:extLst>
                    <a:ext uri="{9D8B030D-6E8A-4147-A177-3AD203B41FA5}">
                      <a16:colId xmlns:a16="http://schemas.microsoft.com/office/drawing/2014/main" val="9250583"/>
                    </a:ext>
                  </a:extLst>
                </a:gridCol>
                <a:gridCol w="262330">
                  <a:extLst>
                    <a:ext uri="{9D8B030D-6E8A-4147-A177-3AD203B41FA5}">
                      <a16:colId xmlns:a16="http://schemas.microsoft.com/office/drawing/2014/main" val="4166884822"/>
                    </a:ext>
                  </a:extLst>
                </a:gridCol>
                <a:gridCol w="262330">
                  <a:extLst>
                    <a:ext uri="{9D8B030D-6E8A-4147-A177-3AD203B41FA5}">
                      <a16:colId xmlns:a16="http://schemas.microsoft.com/office/drawing/2014/main" val="1566826760"/>
                    </a:ext>
                  </a:extLst>
                </a:gridCol>
                <a:gridCol w="262330">
                  <a:extLst>
                    <a:ext uri="{9D8B030D-6E8A-4147-A177-3AD203B41FA5}">
                      <a16:colId xmlns:a16="http://schemas.microsoft.com/office/drawing/2014/main" val="1405703786"/>
                    </a:ext>
                  </a:extLst>
                </a:gridCol>
                <a:gridCol w="262330">
                  <a:extLst>
                    <a:ext uri="{9D8B030D-6E8A-4147-A177-3AD203B41FA5}">
                      <a16:colId xmlns:a16="http://schemas.microsoft.com/office/drawing/2014/main" val="4287854518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316781"/>
                  </a:ext>
                </a:extLst>
              </a:tr>
            </a:tbl>
          </a:graphicData>
        </a:graphic>
      </p:graphicFrame>
      <p:sp>
        <p:nvSpPr>
          <p:cNvPr id="65" name="TextBox 5">
            <a:extLst>
              <a:ext uri="{FF2B5EF4-FFF2-40B4-BE49-F238E27FC236}">
                <a16:creationId xmlns:a16="http://schemas.microsoft.com/office/drawing/2014/main" id="{85451DE2-2F8A-79CB-C16B-8399A3FC15B6}"/>
              </a:ext>
            </a:extLst>
          </p:cNvPr>
          <p:cNvSpPr txBox="1"/>
          <p:nvPr/>
        </p:nvSpPr>
        <p:spPr>
          <a:xfrm>
            <a:off x="9808371" y="4388561"/>
            <a:ext cx="1344763" cy="970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 b="1" dirty="0">
                <a:solidFill>
                  <a:srgbClr val="2E2E2E"/>
                </a:solidFill>
                <a:latin typeface="Montserrat Classic"/>
              </a:rPr>
              <a:t>……</a:t>
            </a:r>
            <a:br>
              <a:rPr lang="en-US" sz="2499" b="1" dirty="0">
                <a:solidFill>
                  <a:srgbClr val="2E2E2E"/>
                </a:solidFill>
                <a:latin typeface="Montserrat Classic"/>
              </a:rPr>
            </a:br>
            <a:endParaRPr lang="en-US" sz="2499" b="1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66" name="TextBox 5">
            <a:extLst>
              <a:ext uri="{FF2B5EF4-FFF2-40B4-BE49-F238E27FC236}">
                <a16:creationId xmlns:a16="http://schemas.microsoft.com/office/drawing/2014/main" id="{D3C18ECA-C681-0688-9C88-A5AACB30840D}"/>
              </a:ext>
            </a:extLst>
          </p:cNvPr>
          <p:cNvSpPr txBox="1"/>
          <p:nvPr/>
        </p:nvSpPr>
        <p:spPr>
          <a:xfrm>
            <a:off x="9275720" y="2805912"/>
            <a:ext cx="2789768" cy="4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1600" i="1" dirty="0">
                <a:solidFill>
                  <a:srgbClr val="2E2E2E"/>
                </a:solidFill>
                <a:latin typeface="Montserrat Classic"/>
              </a:rPr>
              <a:t>relevance score = f (t, s)</a:t>
            </a:r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59C32A9A-A98D-14DF-BF41-66E44C2F4059}"/>
              </a:ext>
            </a:extLst>
          </p:cNvPr>
          <p:cNvSpPr/>
          <p:nvPr/>
        </p:nvSpPr>
        <p:spPr>
          <a:xfrm>
            <a:off x="8363367" y="3821372"/>
            <a:ext cx="261440" cy="312202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9" name="TextBox 5">
            <a:extLst>
              <a:ext uri="{FF2B5EF4-FFF2-40B4-BE49-F238E27FC236}">
                <a16:creationId xmlns:a16="http://schemas.microsoft.com/office/drawing/2014/main" id="{30CC7F25-4132-FE3F-074B-F42BD9ECA5C9}"/>
              </a:ext>
            </a:extLst>
          </p:cNvPr>
          <p:cNvSpPr txBox="1"/>
          <p:nvPr/>
        </p:nvSpPr>
        <p:spPr>
          <a:xfrm>
            <a:off x="4461175" y="3688204"/>
            <a:ext cx="5260669" cy="437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dirty="0">
                <a:solidFill>
                  <a:srgbClr val="2E2E2E"/>
                </a:solidFill>
                <a:latin typeface="Montserrat Classic"/>
              </a:rPr>
              <a:t>Top rank ‘</a:t>
            </a:r>
            <a:r>
              <a:rPr lang="en-US" i="1" dirty="0">
                <a:solidFill>
                  <a:srgbClr val="2E2E2E"/>
                </a:solidFill>
                <a:latin typeface="Montserrat Classic"/>
              </a:rPr>
              <a:t>s</a:t>
            </a:r>
            <a:r>
              <a:rPr lang="en-US" dirty="0">
                <a:solidFill>
                  <a:srgbClr val="2E2E2E"/>
                </a:solidFill>
                <a:latin typeface="Montserrat Classic"/>
              </a:rPr>
              <a:t>’ statements</a:t>
            </a:r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EF1EC620-7018-00EA-F451-140F44E95266}"/>
              </a:ext>
            </a:extLst>
          </p:cNvPr>
          <p:cNvSpPr/>
          <p:nvPr/>
        </p:nvSpPr>
        <p:spPr>
          <a:xfrm>
            <a:off x="1347168" y="3765748"/>
            <a:ext cx="203106" cy="764196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1" name="TextBox 5">
            <a:extLst>
              <a:ext uri="{FF2B5EF4-FFF2-40B4-BE49-F238E27FC236}">
                <a16:creationId xmlns:a16="http://schemas.microsoft.com/office/drawing/2014/main" id="{8D26B413-8B65-3781-10D3-76C3456EE0C2}"/>
              </a:ext>
            </a:extLst>
          </p:cNvPr>
          <p:cNvSpPr txBox="1"/>
          <p:nvPr/>
        </p:nvSpPr>
        <p:spPr>
          <a:xfrm>
            <a:off x="-975795" y="3750700"/>
            <a:ext cx="3295334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dirty="0">
                <a:solidFill>
                  <a:srgbClr val="2E2E2E"/>
                </a:solidFill>
                <a:latin typeface="Montserrat Classic"/>
              </a:rPr>
              <a:t>‘</a:t>
            </a:r>
            <a:r>
              <a:rPr lang="en-US" i="1" dirty="0">
                <a:solidFill>
                  <a:srgbClr val="2E2E2E"/>
                </a:solidFill>
                <a:latin typeface="Montserrat Classic"/>
              </a:rPr>
              <a:t>n</a:t>
            </a:r>
            <a:r>
              <a:rPr lang="en-US" dirty="0">
                <a:solidFill>
                  <a:srgbClr val="2E2E2E"/>
                </a:solidFill>
                <a:latin typeface="Montserrat Classic"/>
              </a:rPr>
              <a:t>’ </a:t>
            </a:r>
            <a:br>
              <a:rPr lang="en-US" dirty="0">
                <a:solidFill>
                  <a:srgbClr val="2E2E2E"/>
                </a:solidFill>
                <a:latin typeface="Montserrat Classic"/>
              </a:rPr>
            </a:br>
            <a:r>
              <a:rPr lang="en-US" dirty="0">
                <a:solidFill>
                  <a:srgbClr val="2E2E2E"/>
                </a:solidFill>
                <a:latin typeface="Montserrat Classic"/>
              </a:rPr>
              <a:t>candidate</a:t>
            </a:r>
            <a:br>
              <a:rPr lang="en-US" dirty="0">
                <a:solidFill>
                  <a:srgbClr val="2E2E2E"/>
                </a:solidFill>
                <a:latin typeface="Montserrat Classic"/>
              </a:rPr>
            </a:br>
            <a:r>
              <a:rPr lang="en-US" dirty="0">
                <a:solidFill>
                  <a:srgbClr val="2E2E2E"/>
                </a:solidFill>
                <a:latin typeface="Montserrat Classic"/>
              </a:rPr>
              <a:t>statements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339593-620A-F26B-7EDB-75A684818EA5}"/>
              </a:ext>
            </a:extLst>
          </p:cNvPr>
          <p:cNvSpPr txBox="1"/>
          <p:nvPr/>
        </p:nvSpPr>
        <p:spPr>
          <a:xfrm>
            <a:off x="6288760" y="4661720"/>
            <a:ext cx="7620000" cy="387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16" lvl="1">
              <a:lnSpc>
                <a:spcPts val="2666"/>
              </a:lnSpc>
            </a:pPr>
            <a:r>
              <a:rPr lang="en-US" sz="1200" i="1" dirty="0">
                <a:solidFill>
                  <a:srgbClr val="2E2E2E"/>
                </a:solidFill>
                <a:latin typeface="Montserrat Classic"/>
              </a:rPr>
              <a:t>[Vo et al. EMNLP’20]</a:t>
            </a:r>
          </a:p>
        </p:txBody>
      </p:sp>
    </p:spTree>
    <p:extLst>
      <p:ext uri="{BB962C8B-B14F-4D97-AF65-F5344CB8AC3E}">
        <p14:creationId xmlns:p14="http://schemas.microsoft.com/office/powerpoint/2010/main" val="251523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8" grpId="0" animBg="1"/>
      <p:bldP spid="9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9" grpId="0"/>
      <p:bldP spid="43" grpId="0"/>
      <p:bldP spid="44" grpId="0"/>
      <p:bldP spid="45" grpId="0" animBg="1"/>
      <p:bldP spid="57" grpId="0" animBg="1"/>
      <p:bldP spid="58" grpId="0" animBg="1"/>
      <p:bldP spid="59" grpId="0" animBg="1"/>
      <p:bldP spid="61" grpId="0" animBg="1"/>
      <p:bldP spid="62" grpId="0" animBg="1"/>
      <p:bldP spid="63" grpId="0" animBg="1"/>
      <p:bldP spid="65" grpId="0"/>
      <p:bldP spid="66" grpId="0"/>
      <p:bldP spid="68" grpId="0" animBg="1"/>
      <p:bldP spid="69" grpId="0"/>
      <p:bldP spid="70" grpId="0" animBg="1"/>
      <p:bldP spid="71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D51A203D-31AD-DAAD-3E17-4C4293B1509F}"/>
              </a:ext>
            </a:extLst>
          </p:cNvPr>
          <p:cNvSpPr txBox="1"/>
          <p:nvPr/>
        </p:nvSpPr>
        <p:spPr>
          <a:xfrm>
            <a:off x="9652000" y="-211641"/>
            <a:ext cx="3016309" cy="639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Montserrat Classic Bold"/>
              </a:rPr>
              <a:t>Methodology – I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976DAF58-5DD5-9AC8-4B4E-6B9E72315C64}"/>
              </a:ext>
            </a:extLst>
          </p:cNvPr>
          <p:cNvSpPr txBox="1"/>
          <p:nvPr/>
        </p:nvSpPr>
        <p:spPr>
          <a:xfrm>
            <a:off x="244442" y="1498710"/>
            <a:ext cx="7978818" cy="2039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For </a:t>
            </a:r>
            <a:r>
              <a:rPr lang="en-US" sz="1666" b="1" dirty="0">
                <a:solidFill>
                  <a:schemeClr val="accent1">
                    <a:lumMod val="75000"/>
                  </a:schemeClr>
                </a:solidFill>
                <a:latin typeface="Montserrat Classic"/>
              </a:rPr>
              <a:t>every tweet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:</a:t>
            </a:r>
          </a:p>
          <a:p>
            <a:pPr marL="533427" lvl="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dirty="0">
                <a:latin typeface="Montserrat Classic"/>
              </a:rPr>
              <a:t>Let’s say</a:t>
            </a:r>
            <a:r>
              <a:rPr lang="en-US" sz="1666" b="1" dirty="0">
                <a:latin typeface="Montserrat Classic"/>
              </a:rPr>
              <a:t> </a:t>
            </a:r>
            <a:r>
              <a:rPr lang="en-US" sz="1666" b="1" dirty="0">
                <a:solidFill>
                  <a:srgbClr val="C00000"/>
                </a:solidFill>
                <a:latin typeface="Montserrat Classic"/>
              </a:rPr>
              <a:t>3 top-rank 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supporting statements </a:t>
            </a:r>
          </a:p>
          <a:p>
            <a:pPr marL="533427" lvl="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For each statement, we have</a:t>
            </a:r>
          </a:p>
          <a:p>
            <a:pPr marL="838242" lvl="2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b="1" dirty="0">
                <a:solidFill>
                  <a:schemeClr val="accent6">
                    <a:lumMod val="50000"/>
                  </a:schemeClr>
                </a:solidFill>
                <a:latin typeface="Montserrat Classic"/>
              </a:rPr>
              <a:t>Relevance score 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between tweet and statement</a:t>
            </a:r>
          </a:p>
          <a:p>
            <a:pPr marL="838242" lvl="2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b="1" dirty="0">
                <a:solidFill>
                  <a:schemeClr val="accent6">
                    <a:lumMod val="50000"/>
                  </a:schemeClr>
                </a:solidFill>
                <a:latin typeface="Montserrat Classic"/>
              </a:rPr>
              <a:t>Cosine similarity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 between tweet and statement</a:t>
            </a:r>
          </a:p>
          <a:p>
            <a:pPr marL="838242" lvl="2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b="1" dirty="0">
                <a:solidFill>
                  <a:schemeClr val="accent6">
                    <a:lumMod val="50000"/>
                  </a:schemeClr>
                </a:solidFill>
                <a:latin typeface="Montserrat Classic"/>
              </a:rPr>
              <a:t>Verdict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 of the supporting statement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00C63E5E-2AE7-B459-3F9F-788CC74BAE5E}"/>
              </a:ext>
            </a:extLst>
          </p:cNvPr>
          <p:cNvSpPr txBox="1"/>
          <p:nvPr/>
        </p:nvSpPr>
        <p:spPr>
          <a:xfrm>
            <a:off x="715297" y="478492"/>
            <a:ext cx="101854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Annotation (Stage B)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1F1DD1F-DE07-26BE-3A23-4B5FEA684AD3}"/>
              </a:ext>
            </a:extLst>
          </p:cNvPr>
          <p:cNvSpPr txBox="1"/>
          <p:nvPr/>
        </p:nvSpPr>
        <p:spPr>
          <a:xfrm>
            <a:off x="34034" y="4694051"/>
            <a:ext cx="4863095" cy="654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6"/>
              </a:lnSpc>
            </a:pPr>
            <a:r>
              <a:rPr lang="en-US" sz="1666" b="1" dirty="0">
                <a:solidFill>
                  <a:srgbClr val="2E2E2E"/>
                </a:solidFill>
                <a:latin typeface="Montserrat Classic"/>
              </a:rPr>
              <a:t>Final Verdict = Fake </a:t>
            </a:r>
            <a:br>
              <a:rPr lang="en-US" sz="1666" dirty="0">
                <a:solidFill>
                  <a:srgbClr val="2E2E2E"/>
                </a:solidFill>
                <a:latin typeface="Montserrat Classic"/>
              </a:rPr>
            </a:b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(2 Fake and 1 Real) 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2935D81D-23A8-2C68-D11A-9BC6B9F714D5}"/>
              </a:ext>
            </a:extLst>
          </p:cNvPr>
          <p:cNvSpPr txBox="1"/>
          <p:nvPr/>
        </p:nvSpPr>
        <p:spPr>
          <a:xfrm>
            <a:off x="5772474" y="4886644"/>
            <a:ext cx="6454412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I</a:t>
            </a:r>
            <a:r>
              <a:rPr lang="en-US" sz="1200" b="1" dirty="0">
                <a:latin typeface="Montserrat Classic"/>
              </a:rPr>
              <a:t>f</a:t>
            </a:r>
            <a:r>
              <a:rPr lang="en-US" sz="1200" b="1" dirty="0">
                <a:solidFill>
                  <a:schemeClr val="accent6">
                    <a:lumMod val="50000"/>
                  </a:schemeClr>
                </a:solidFill>
                <a:latin typeface="Montserrat Classic"/>
              </a:rPr>
              <a:t> verdict = Fake;</a:t>
            </a:r>
            <a:br>
              <a:rPr lang="en-US" sz="1200" b="1" dirty="0">
                <a:solidFill>
                  <a:srgbClr val="2E2E2E"/>
                </a:solidFill>
                <a:latin typeface="Montserrat Classic"/>
              </a:rPr>
            </a:b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 	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fake_score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 = 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score_fake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 + (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cosine_sim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[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i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]/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cosine_sim_sum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) ∗ 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rel_score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[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i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]</a:t>
            </a:r>
          </a:p>
          <a:p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else:</a:t>
            </a:r>
            <a:br>
              <a:rPr lang="en-US" sz="1200" b="1" dirty="0">
                <a:solidFill>
                  <a:srgbClr val="2E2E2E"/>
                </a:solidFill>
                <a:latin typeface="Montserrat Classic"/>
              </a:rPr>
            </a:b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	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real_score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 = 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score_real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 + (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cosine_sim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[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i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]/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cosine_sim_sum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) ∗ 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rel_score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[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i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]</a:t>
            </a:r>
            <a:br>
              <a:rPr lang="en-US" sz="1200" b="1" dirty="0">
                <a:solidFill>
                  <a:srgbClr val="2E2E2E"/>
                </a:solidFill>
                <a:latin typeface="Montserrat Classic"/>
              </a:rPr>
            </a:br>
            <a:endParaRPr lang="en-US" sz="1200" b="1" dirty="0">
              <a:solidFill>
                <a:srgbClr val="2E2E2E"/>
              </a:solidFill>
              <a:latin typeface="Montserrat Classic"/>
            </a:endParaRPr>
          </a:p>
          <a:p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fake_score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 ≥ </a:t>
            </a:r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real_score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		Verdict 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  <a:sym typeface="Wingdings" panose="05000000000000000000" pitchFamily="2" charset="2"/>
              </a:rPr>
              <a:t> fake else real</a:t>
            </a:r>
            <a:br>
              <a:rPr lang="en-US" sz="1200" b="1" dirty="0">
                <a:solidFill>
                  <a:srgbClr val="2E2E2E"/>
                </a:solidFill>
                <a:latin typeface="Montserrat Classic"/>
              </a:rPr>
            </a:br>
            <a:endParaRPr lang="en-US" sz="1200" dirty="0">
              <a:solidFill>
                <a:srgbClr val="2E2E2E"/>
              </a:solidFill>
              <a:latin typeface="Montserrat Classic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F5421A-683D-7680-BE6B-941BA3CBE6D9}"/>
              </a:ext>
            </a:extLst>
          </p:cNvPr>
          <p:cNvCxnSpPr/>
          <p:nvPr/>
        </p:nvCxnSpPr>
        <p:spPr>
          <a:xfrm>
            <a:off x="4954543" y="3577503"/>
            <a:ext cx="0" cy="2180409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5">
            <a:extLst>
              <a:ext uri="{FF2B5EF4-FFF2-40B4-BE49-F238E27FC236}">
                <a16:creationId xmlns:a16="http://schemas.microsoft.com/office/drawing/2014/main" id="{0070B087-0F59-BCF9-B166-2AAB8C266B6A}"/>
              </a:ext>
            </a:extLst>
          </p:cNvPr>
          <p:cNvSpPr txBox="1"/>
          <p:nvPr/>
        </p:nvSpPr>
        <p:spPr>
          <a:xfrm>
            <a:off x="156807" y="3750200"/>
            <a:ext cx="4863095" cy="308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6"/>
              </a:lnSpc>
            </a:pPr>
            <a:r>
              <a:rPr lang="en-US" sz="1666" b="1" dirty="0">
                <a:solidFill>
                  <a:srgbClr val="7030A0"/>
                </a:solidFill>
                <a:latin typeface="Montserrat Classic"/>
              </a:rPr>
              <a:t>Regular Majority Voting</a:t>
            </a:r>
            <a:endParaRPr lang="en-US" sz="1666" dirty="0">
              <a:solidFill>
                <a:srgbClr val="7030A0"/>
              </a:solidFill>
              <a:latin typeface="Montserrat Classic"/>
            </a:endParaRP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54DF938D-715C-5EAA-1E98-3A646408352F}"/>
              </a:ext>
            </a:extLst>
          </p:cNvPr>
          <p:cNvSpPr txBox="1"/>
          <p:nvPr/>
        </p:nvSpPr>
        <p:spPr>
          <a:xfrm>
            <a:off x="6297059" y="3750200"/>
            <a:ext cx="4863095" cy="308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6"/>
              </a:lnSpc>
            </a:pPr>
            <a:r>
              <a:rPr lang="en-US" sz="1666" b="1" dirty="0">
                <a:solidFill>
                  <a:srgbClr val="7030A0"/>
                </a:solidFill>
                <a:latin typeface="Montserrat Classic"/>
              </a:rPr>
              <a:t>Weighted Majority Voting</a:t>
            </a:r>
            <a:endParaRPr lang="en-US" sz="1666" dirty="0">
              <a:solidFill>
                <a:srgbClr val="7030A0"/>
              </a:solidFill>
              <a:latin typeface="Montserrat Class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763566-75BF-08AE-2C04-89AE30AE68A8}"/>
              </a:ext>
            </a:extLst>
          </p:cNvPr>
          <p:cNvSpPr txBox="1"/>
          <p:nvPr/>
        </p:nvSpPr>
        <p:spPr>
          <a:xfrm>
            <a:off x="7329621" y="4421486"/>
            <a:ext cx="71942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rgbClr val="2E2E2E"/>
                </a:solidFill>
                <a:latin typeface="Montserrat Classic"/>
              </a:rPr>
              <a:t>cosine_sim_sum</a:t>
            </a:r>
            <a:r>
              <a:rPr lang="en-US" sz="1200" b="1" dirty="0">
                <a:solidFill>
                  <a:srgbClr val="2E2E2E"/>
                </a:solidFill>
                <a:latin typeface="Montserrat Classic"/>
              </a:rPr>
              <a:t> = cs_1 + cs_2 + cs_3</a:t>
            </a:r>
            <a:endParaRPr lang="en-AU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F78A0-39F2-7A5D-B4D7-8A7D092313FD}"/>
              </a:ext>
            </a:extLst>
          </p:cNvPr>
          <p:cNvSpPr/>
          <p:nvPr/>
        </p:nvSpPr>
        <p:spPr>
          <a:xfrm>
            <a:off x="7061200" y="2699761"/>
            <a:ext cx="1887387" cy="243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A94E79-B013-8E08-2F60-191E297349A9}"/>
              </a:ext>
            </a:extLst>
          </p:cNvPr>
          <p:cNvSpPr/>
          <p:nvPr/>
        </p:nvSpPr>
        <p:spPr>
          <a:xfrm>
            <a:off x="6978007" y="2390848"/>
            <a:ext cx="1887387" cy="243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857E36E-4596-B3ED-258B-7C2823059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538987"/>
              </p:ext>
            </p:extLst>
          </p:nvPr>
        </p:nvGraphicFramePr>
        <p:xfrm>
          <a:off x="6705600" y="2049399"/>
          <a:ext cx="1887390" cy="2438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88739">
                  <a:extLst>
                    <a:ext uri="{9D8B030D-6E8A-4147-A177-3AD203B41FA5}">
                      <a16:colId xmlns:a16="http://schemas.microsoft.com/office/drawing/2014/main" val="521636552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234942898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2190607740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256860877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512606029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9250583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4166884822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566826760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1405703786"/>
                    </a:ext>
                  </a:extLst>
                </a:gridCol>
                <a:gridCol w="188739">
                  <a:extLst>
                    <a:ext uri="{9D8B030D-6E8A-4147-A177-3AD203B41FA5}">
                      <a16:colId xmlns:a16="http://schemas.microsoft.com/office/drawing/2014/main" val="4287854518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endParaRPr lang="en-AU" sz="120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 marL="60960" marR="60960" marT="30480" marB="3048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316781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9FC4218-760A-3D8E-A0AA-AF18534003F5}"/>
              </a:ext>
            </a:extLst>
          </p:cNvPr>
          <p:cNvSpPr/>
          <p:nvPr/>
        </p:nvSpPr>
        <p:spPr>
          <a:xfrm>
            <a:off x="7182983" y="3021296"/>
            <a:ext cx="1887387" cy="2438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A955405-B319-1E43-4691-2B6A1D1EC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421687"/>
              </p:ext>
            </p:extLst>
          </p:nvPr>
        </p:nvGraphicFramePr>
        <p:xfrm>
          <a:off x="9253797" y="2037469"/>
          <a:ext cx="2806488" cy="1227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35496">
                  <a:extLst>
                    <a:ext uri="{9D8B030D-6E8A-4147-A177-3AD203B41FA5}">
                      <a16:colId xmlns:a16="http://schemas.microsoft.com/office/drawing/2014/main" val="1805089999"/>
                    </a:ext>
                  </a:extLst>
                </a:gridCol>
                <a:gridCol w="935496">
                  <a:extLst>
                    <a:ext uri="{9D8B030D-6E8A-4147-A177-3AD203B41FA5}">
                      <a16:colId xmlns:a16="http://schemas.microsoft.com/office/drawing/2014/main" val="3867717978"/>
                    </a:ext>
                  </a:extLst>
                </a:gridCol>
                <a:gridCol w="935496">
                  <a:extLst>
                    <a:ext uri="{9D8B030D-6E8A-4147-A177-3AD203B41FA5}">
                      <a16:colId xmlns:a16="http://schemas.microsoft.com/office/drawing/2014/main" val="4248548078"/>
                    </a:ext>
                  </a:extLst>
                </a:gridCol>
              </a:tblGrid>
              <a:tr h="306917">
                <a:tc>
                  <a:txBody>
                    <a:bodyPr/>
                    <a:lstStyle/>
                    <a:p>
                      <a:r>
                        <a:rPr lang="en-AU" sz="1400" b="1" dirty="0" err="1"/>
                        <a:t>cos_score</a:t>
                      </a:r>
                      <a:endParaRPr lang="en-AU" sz="1400" b="1" dirty="0"/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 err="1"/>
                        <a:t>rel_score</a:t>
                      </a:r>
                      <a:endParaRPr lang="en-AU" sz="1400" b="1" dirty="0"/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b="1" dirty="0"/>
                        <a:t>verdict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6027204"/>
                  </a:ext>
                </a:extLst>
              </a:tr>
              <a:tr h="306917">
                <a:tc>
                  <a:txBody>
                    <a:bodyPr/>
                    <a:lstStyle/>
                    <a:p>
                      <a:r>
                        <a:rPr lang="en-AU" sz="1400" dirty="0"/>
                        <a:t>cs_1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rel_score1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Fake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2128908"/>
                  </a:ext>
                </a:extLst>
              </a:tr>
              <a:tr h="306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cs_2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rel_score2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Fake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6641648"/>
                  </a:ext>
                </a:extLst>
              </a:tr>
              <a:tr h="306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cs_3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rel_score3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Real</a:t>
                      </a:r>
                    </a:p>
                  </a:txBody>
                  <a:tcPr marL="60960" marR="60960" marT="30480" marB="3048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921733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3DAC8F5-2368-50DC-9C4C-6922A6A94A43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1">
              <a:lumMod val="6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328B4-9029-44FF-9529-8B032A754381}"/>
              </a:ext>
            </a:extLst>
          </p:cNvPr>
          <p:cNvSpPr/>
          <p:nvPr/>
        </p:nvSpPr>
        <p:spPr>
          <a:xfrm>
            <a:off x="1842026" y="2247515"/>
            <a:ext cx="8534810" cy="27102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4D2A5-7741-A02C-8ABF-0E613DAE1A5D}"/>
              </a:ext>
            </a:extLst>
          </p:cNvPr>
          <p:cNvSpPr txBox="1"/>
          <p:nvPr/>
        </p:nvSpPr>
        <p:spPr>
          <a:xfrm>
            <a:off x="4001089" y="2584420"/>
            <a:ext cx="451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To reduce computational efforts</a:t>
            </a:r>
            <a:br>
              <a:rPr lang="en-US" sz="2400" b="1" dirty="0"/>
            </a:br>
            <a:endParaRPr lang="en-US" sz="2400" b="1" dirty="0"/>
          </a:p>
          <a:p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42A0F0-48E9-A2F6-6AED-2D6E9456DDEB}"/>
              </a:ext>
            </a:extLst>
          </p:cNvPr>
          <p:cNvSpPr txBox="1"/>
          <p:nvPr/>
        </p:nvSpPr>
        <p:spPr>
          <a:xfrm>
            <a:off x="2028920" y="3450164"/>
            <a:ext cx="83954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We can perform this with two settings: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200" b="1" i="1" dirty="0"/>
              <a:t>With body text </a:t>
            </a:r>
            <a:r>
              <a:rPr lang="en-US" sz="2200" dirty="0"/>
              <a:t>of the supporting statement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(Title + Body Text)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200" b="1" i="1" dirty="0"/>
              <a:t>Without body text 			       </a:t>
            </a:r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(Title)</a:t>
            </a:r>
          </a:p>
        </p:txBody>
      </p:sp>
    </p:spTree>
    <p:extLst>
      <p:ext uri="{BB962C8B-B14F-4D97-AF65-F5344CB8AC3E}">
        <p14:creationId xmlns:p14="http://schemas.microsoft.com/office/powerpoint/2010/main" val="8306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2" grpId="0" animBg="1"/>
      <p:bldP spid="3" grpId="0" animBg="1"/>
      <p:bldP spid="18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1251D-4F6D-7FE3-2A28-131EBE9F8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942" y="3661268"/>
            <a:ext cx="4456772" cy="180576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7D5EEE03-2D10-AB08-B400-CB8ECC04C1E2}"/>
              </a:ext>
            </a:extLst>
          </p:cNvPr>
          <p:cNvSpPr txBox="1"/>
          <p:nvPr/>
        </p:nvSpPr>
        <p:spPr>
          <a:xfrm>
            <a:off x="9652001" y="-211641"/>
            <a:ext cx="3016309" cy="639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2133" dirty="0">
                <a:solidFill>
                  <a:schemeClr val="accent6">
                    <a:lumMod val="50000"/>
                  </a:schemeClr>
                </a:solidFill>
                <a:latin typeface="Montserrat Classic Bold"/>
              </a:rPr>
              <a:t>Methodology – II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8A0D32-1963-7AF3-5802-D8E344431A44}"/>
              </a:ext>
            </a:extLst>
          </p:cNvPr>
          <p:cNvSpPr txBox="1"/>
          <p:nvPr/>
        </p:nvSpPr>
        <p:spPr>
          <a:xfrm>
            <a:off x="1713856" y="2881715"/>
            <a:ext cx="3135086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Montserrat Classic"/>
              </a:rPr>
              <a:t>Textual content </a:t>
            </a:r>
            <a:r>
              <a:rPr lang="en-US" sz="1600" dirty="0">
                <a:solidFill>
                  <a:srgbClr val="002060"/>
                </a:solidFill>
                <a:latin typeface="Montserrat Classic"/>
              </a:rPr>
              <a:t>features</a:t>
            </a:r>
          </a:p>
          <a:p>
            <a:pPr marL="190510" indent="-19051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2E2E2E"/>
                </a:solidFill>
                <a:latin typeface="Montserrat Classic"/>
              </a:rPr>
              <a:t>[Patwa et al. 2021]</a:t>
            </a:r>
          </a:p>
          <a:p>
            <a:pPr marL="190510" indent="-19051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2E2E2E"/>
                </a:solidFill>
                <a:latin typeface="Montserrat Classic"/>
              </a:rPr>
              <a:t>[Ahmed et al. 2017]</a:t>
            </a:r>
          </a:p>
          <a:p>
            <a:pPr marL="190510" indent="-19051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2E2E2E"/>
                </a:solidFill>
                <a:latin typeface="Montserrat Classic"/>
              </a:rPr>
              <a:t>[Wang et al. 2021]</a:t>
            </a:r>
          </a:p>
          <a:p>
            <a:pPr marL="190510" indent="-190510">
              <a:buFont typeface="Wingdings" panose="05000000000000000000" pitchFamily="2" charset="2"/>
              <a:buChar char="Ø"/>
            </a:pPr>
            <a:endParaRPr lang="en-US" sz="1200" dirty="0">
              <a:solidFill>
                <a:srgbClr val="2E2E2E"/>
              </a:solidFill>
              <a:latin typeface="Montserrat Classic"/>
            </a:endParaRPr>
          </a:p>
          <a:p>
            <a:endParaRPr lang="en-US" sz="1200" dirty="0">
              <a:solidFill>
                <a:srgbClr val="2E2E2E"/>
              </a:solidFill>
              <a:latin typeface="Montserrat Classic"/>
            </a:endParaRPr>
          </a:p>
          <a:p>
            <a:r>
              <a:rPr lang="en-US" sz="1200" dirty="0">
                <a:solidFill>
                  <a:srgbClr val="2E2E2E"/>
                </a:solidFill>
                <a:latin typeface="Montserrat Classic"/>
              </a:rPr>
              <a:t>To get textual representations:</a:t>
            </a:r>
          </a:p>
          <a:p>
            <a:pPr marL="228611" indent="-228611">
              <a:buFont typeface="+mj-lt"/>
              <a:buAutoNum type="arabicPeriod"/>
            </a:pPr>
            <a:r>
              <a:rPr lang="en-US" sz="1200" i="1" dirty="0">
                <a:solidFill>
                  <a:srgbClr val="2E2E2E"/>
                </a:solidFill>
                <a:latin typeface="Montserrat Classic"/>
              </a:rPr>
              <a:t>Vectorizer-based</a:t>
            </a:r>
            <a:r>
              <a:rPr lang="en-US" sz="1200" dirty="0">
                <a:solidFill>
                  <a:srgbClr val="2E2E2E"/>
                </a:solidFill>
                <a:latin typeface="Montserrat Classic"/>
              </a:rPr>
              <a:t> (TF-IDF)</a:t>
            </a:r>
          </a:p>
          <a:p>
            <a:pPr marL="228611" indent="-228611">
              <a:buFont typeface="+mj-lt"/>
              <a:buAutoNum type="arabicPeriod"/>
            </a:pPr>
            <a:r>
              <a:rPr lang="en-US" sz="1200" i="1" dirty="0">
                <a:solidFill>
                  <a:srgbClr val="2E2E2E"/>
                </a:solidFill>
                <a:latin typeface="Montserrat Classic"/>
              </a:rPr>
              <a:t>Transformer-based</a:t>
            </a:r>
            <a:r>
              <a:rPr lang="en-US" sz="1200" dirty="0">
                <a:solidFill>
                  <a:srgbClr val="2E2E2E"/>
                </a:solidFill>
                <a:latin typeface="Montserrat Classic"/>
              </a:rPr>
              <a:t> (BERT) </a:t>
            </a:r>
          </a:p>
          <a:p>
            <a:pPr marL="228611" indent="-228611">
              <a:buFont typeface="+mj-lt"/>
              <a:buAutoNum type="arabicPeriod"/>
            </a:pPr>
            <a:endParaRPr lang="en-AU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C4F34-D2E7-24AC-4F8E-F14A10948598}"/>
              </a:ext>
            </a:extLst>
          </p:cNvPr>
          <p:cNvSpPr txBox="1"/>
          <p:nvPr/>
        </p:nvSpPr>
        <p:spPr>
          <a:xfrm>
            <a:off x="4950542" y="2881715"/>
            <a:ext cx="3190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Montserrat Classic"/>
              </a:rPr>
              <a:t>Tweet-level</a:t>
            </a:r>
            <a:r>
              <a:rPr lang="en-US" sz="1600" dirty="0">
                <a:solidFill>
                  <a:srgbClr val="002060"/>
                </a:solidFill>
                <a:latin typeface="Montserrat Classic"/>
              </a:rPr>
              <a:t> features</a:t>
            </a:r>
          </a:p>
          <a:p>
            <a:pPr marL="190510" indent="-19051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2E2E2E"/>
                </a:solidFill>
                <a:latin typeface="Montserrat Classic"/>
              </a:rPr>
              <a:t>[Al-</a:t>
            </a:r>
            <a:r>
              <a:rPr lang="en-US" sz="1200" dirty="0" err="1">
                <a:solidFill>
                  <a:srgbClr val="2E2E2E"/>
                </a:solidFill>
                <a:latin typeface="Montserrat Classic"/>
              </a:rPr>
              <a:t>Rakhami</a:t>
            </a:r>
            <a:r>
              <a:rPr lang="en-US" sz="1200" dirty="0">
                <a:solidFill>
                  <a:srgbClr val="2E2E2E"/>
                </a:solidFill>
                <a:latin typeface="Montserrat Classic"/>
              </a:rPr>
              <a:t> et al. 2020]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38B9C-C733-4A89-D881-A979B99A4646}"/>
              </a:ext>
            </a:extLst>
          </p:cNvPr>
          <p:cNvSpPr txBox="1"/>
          <p:nvPr/>
        </p:nvSpPr>
        <p:spPr>
          <a:xfrm>
            <a:off x="8657591" y="2872123"/>
            <a:ext cx="2594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  <a:latin typeface="Montserrat Classic"/>
              </a:rPr>
              <a:t>User-level</a:t>
            </a:r>
            <a:r>
              <a:rPr lang="en-US" sz="1600" dirty="0">
                <a:solidFill>
                  <a:srgbClr val="002060"/>
                </a:solidFill>
                <a:latin typeface="Montserrat Classic"/>
              </a:rPr>
              <a:t> features</a:t>
            </a:r>
          </a:p>
          <a:p>
            <a:pPr marL="190510" indent="-190510">
              <a:buFont typeface="Wingdings" panose="05000000000000000000" pitchFamily="2" charset="2"/>
              <a:buChar char="Ø"/>
            </a:pPr>
            <a:r>
              <a:rPr lang="en-US" sz="1200" dirty="0">
                <a:solidFill>
                  <a:srgbClr val="2E2E2E"/>
                </a:solidFill>
                <a:latin typeface="Montserrat Classic"/>
              </a:rPr>
              <a:t>[Al-</a:t>
            </a:r>
            <a:r>
              <a:rPr lang="en-US" sz="1200" dirty="0" err="1">
                <a:solidFill>
                  <a:srgbClr val="2E2E2E"/>
                </a:solidFill>
                <a:latin typeface="Montserrat Classic"/>
              </a:rPr>
              <a:t>Rakhami</a:t>
            </a:r>
            <a:r>
              <a:rPr lang="en-US" sz="1200" dirty="0">
                <a:solidFill>
                  <a:srgbClr val="2E2E2E"/>
                </a:solidFill>
                <a:latin typeface="Montserrat Classic"/>
              </a:rPr>
              <a:t> et al. 2020]</a:t>
            </a:r>
          </a:p>
        </p:txBody>
      </p:sp>
      <p:pic>
        <p:nvPicPr>
          <p:cNvPr id="9" name="Picture 2" descr="Is it legal to buy followers on Instagram? - Quora">
            <a:extLst>
              <a:ext uri="{FF2B5EF4-FFF2-40B4-BE49-F238E27FC236}">
                <a16:creationId xmlns:a16="http://schemas.microsoft.com/office/drawing/2014/main" id="{908CE9B9-7DE4-A13C-EF15-8BBA76E6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72" y="1155025"/>
            <a:ext cx="2222027" cy="157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ike Comment Share Images – Browse 45,228 Stock Photos, Vectors, and Video  | Adobe Stock">
            <a:extLst>
              <a:ext uri="{FF2B5EF4-FFF2-40B4-BE49-F238E27FC236}">
                <a16:creationId xmlns:a16="http://schemas.microsoft.com/office/drawing/2014/main" id="{B730657F-ED64-933E-D650-D91D67637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696" y="1997225"/>
            <a:ext cx="1906211" cy="85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deas for Using Twitter to Teach Vocabulary - Vocabulary Luau">
            <a:extLst>
              <a:ext uri="{FF2B5EF4-FFF2-40B4-BE49-F238E27FC236}">
                <a16:creationId xmlns:a16="http://schemas.microsoft.com/office/drawing/2014/main" id="{1447EF0B-7DAC-F067-6852-504B04BC1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445" y="1123895"/>
            <a:ext cx="2064896" cy="161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76C25C-3FD3-B90D-D0ED-AA2A61B7761F}"/>
              </a:ext>
            </a:extLst>
          </p:cNvPr>
          <p:cNvSpPr/>
          <p:nvPr/>
        </p:nvSpPr>
        <p:spPr>
          <a:xfrm>
            <a:off x="4950542" y="1263036"/>
            <a:ext cx="1981200" cy="7053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 of URLs</a:t>
            </a:r>
          </a:p>
          <a:p>
            <a:pPr algn="ctr"/>
            <a:r>
              <a:rPr lang="en-AU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Number of mentions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5F0A022C-1617-130A-9190-E6BE56C8A751}"/>
              </a:ext>
            </a:extLst>
          </p:cNvPr>
          <p:cNvSpPr txBox="1"/>
          <p:nvPr/>
        </p:nvSpPr>
        <p:spPr>
          <a:xfrm>
            <a:off x="447244" y="289455"/>
            <a:ext cx="9880600" cy="717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dirty="0">
                <a:solidFill>
                  <a:srgbClr val="004AAD"/>
                </a:solidFill>
                <a:latin typeface="Montserrat Classic Bold"/>
              </a:rPr>
              <a:t>Fake News Detection Model</a:t>
            </a:r>
          </a:p>
        </p:txBody>
      </p:sp>
      <p:sp>
        <p:nvSpPr>
          <p:cNvPr id="14" name="TextBox 3">
            <a:extLst>
              <a:ext uri="{FF2B5EF4-FFF2-40B4-BE49-F238E27FC236}">
                <a16:creationId xmlns:a16="http://schemas.microsoft.com/office/drawing/2014/main" id="{D1778F82-E14B-775E-1BDC-87E159FB4958}"/>
              </a:ext>
            </a:extLst>
          </p:cNvPr>
          <p:cNvSpPr txBox="1"/>
          <p:nvPr/>
        </p:nvSpPr>
        <p:spPr>
          <a:xfrm>
            <a:off x="4763729" y="5434421"/>
            <a:ext cx="6096000" cy="644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04815" indent="-304815">
              <a:lnSpc>
                <a:spcPts val="2666"/>
              </a:lnSpc>
              <a:buAutoNum type="arabicPeriod"/>
            </a:pPr>
            <a:r>
              <a:rPr lang="en-US" sz="1333" dirty="0">
                <a:solidFill>
                  <a:srgbClr val="2E2E2E"/>
                </a:solidFill>
                <a:latin typeface="Montserrat Classic"/>
              </a:rPr>
              <a:t>We aim to improve the accuracy by combining different classifiers</a:t>
            </a:r>
          </a:p>
          <a:p>
            <a:pPr marL="304815" indent="-304815">
              <a:lnSpc>
                <a:spcPts val="2666"/>
              </a:lnSpc>
              <a:buAutoNum type="arabicPeriod"/>
            </a:pPr>
            <a:r>
              <a:rPr lang="en-US" sz="1333" dirty="0">
                <a:solidFill>
                  <a:srgbClr val="2E2E2E"/>
                </a:solidFill>
                <a:latin typeface="Montserrat Classic"/>
              </a:rPr>
              <a:t>We tend to use </a:t>
            </a:r>
            <a:r>
              <a:rPr lang="en-US" sz="1333" b="1" dirty="0">
                <a:solidFill>
                  <a:srgbClr val="2E2E2E"/>
                </a:solidFill>
                <a:latin typeface="Montserrat Classic"/>
              </a:rPr>
              <a:t>all three features combined.</a:t>
            </a:r>
          </a:p>
        </p:txBody>
      </p:sp>
      <p:sp>
        <p:nvSpPr>
          <p:cNvPr id="16" name="TextBox 2">
            <a:extLst>
              <a:ext uri="{FF2B5EF4-FFF2-40B4-BE49-F238E27FC236}">
                <a16:creationId xmlns:a16="http://schemas.microsoft.com/office/drawing/2014/main" id="{7E4FB156-1CC3-5230-CC73-6A782B7A73D3}"/>
              </a:ext>
            </a:extLst>
          </p:cNvPr>
          <p:cNvSpPr txBox="1"/>
          <p:nvPr/>
        </p:nvSpPr>
        <p:spPr>
          <a:xfrm>
            <a:off x="8751694" y="3349387"/>
            <a:ext cx="3016309" cy="623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Montserrat Classic Bold"/>
              </a:rPr>
              <a:t>Model Building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25F234F4-0AF6-CB4C-7277-6ADE27D606DE}"/>
              </a:ext>
            </a:extLst>
          </p:cNvPr>
          <p:cNvSpPr txBox="1"/>
          <p:nvPr/>
        </p:nvSpPr>
        <p:spPr>
          <a:xfrm>
            <a:off x="447244" y="1123895"/>
            <a:ext cx="3016309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Montserrat Classic Bold"/>
              </a:rPr>
              <a:t>Feature</a:t>
            </a:r>
            <a:b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Montserrat Classic Bold"/>
              </a:rPr>
            </a:b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  <a:latin typeface="Montserrat Classic Bold"/>
              </a:rPr>
              <a:t>Engineering</a:t>
            </a:r>
          </a:p>
        </p:txBody>
      </p:sp>
    </p:spTree>
    <p:extLst>
      <p:ext uri="{BB962C8B-B14F-4D97-AF65-F5344CB8AC3E}">
        <p14:creationId xmlns:p14="http://schemas.microsoft.com/office/powerpoint/2010/main" val="186871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  <p:bldP spid="14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189EDB7B-3C76-EECE-F9B3-B21603C27462}"/>
              </a:ext>
            </a:extLst>
          </p:cNvPr>
          <p:cNvSpPr txBox="1"/>
          <p:nvPr/>
        </p:nvSpPr>
        <p:spPr>
          <a:xfrm>
            <a:off x="704950" y="454830"/>
            <a:ext cx="11625917" cy="717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dirty="0">
                <a:solidFill>
                  <a:srgbClr val="004AAD"/>
                </a:solidFill>
                <a:latin typeface="Montserrat Classic Bold"/>
              </a:rPr>
              <a:t>COVID-19 as a use-case	 ‘Infodemic’</a:t>
            </a:r>
          </a:p>
        </p:txBody>
      </p:sp>
      <p:pic>
        <p:nvPicPr>
          <p:cNvPr id="5" name="Picture 2" descr="Panacea Lab - Georgia State University">
            <a:extLst>
              <a:ext uri="{FF2B5EF4-FFF2-40B4-BE49-F238E27FC236}">
                <a16:creationId xmlns:a16="http://schemas.microsoft.com/office/drawing/2014/main" id="{47BAEAAD-91A0-5F38-A38A-B84496EDD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37" y="3715114"/>
            <a:ext cx="1880885" cy="7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lobalFact 10, the 10th Global Fact-Checking Summit - Poynter">
            <a:extLst>
              <a:ext uri="{FF2B5EF4-FFF2-40B4-BE49-F238E27FC236}">
                <a16:creationId xmlns:a16="http://schemas.microsoft.com/office/drawing/2014/main" id="{D97BBEE5-38A5-3C20-EB11-3015A88C0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338" y="2077008"/>
            <a:ext cx="1783484" cy="307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nopes - Wikipedia">
            <a:extLst>
              <a:ext uri="{FF2B5EF4-FFF2-40B4-BE49-F238E27FC236}">
                <a16:creationId xmlns:a16="http://schemas.microsoft.com/office/drawing/2014/main" id="{EEA5D4DD-CC6F-14DC-7647-37E5C880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080" y="1885602"/>
            <a:ext cx="1090720" cy="58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F53A5-9DE8-E393-9784-F605DCFB8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7561" y="2508125"/>
            <a:ext cx="2280923" cy="342885"/>
          </a:xfrm>
          <a:prstGeom prst="rect">
            <a:avLst/>
          </a:prstGeom>
        </p:spPr>
      </p:pic>
      <p:sp>
        <p:nvSpPr>
          <p:cNvPr id="9" name="Freeform 3">
            <a:extLst>
              <a:ext uri="{FF2B5EF4-FFF2-40B4-BE49-F238E27FC236}">
                <a16:creationId xmlns:a16="http://schemas.microsoft.com/office/drawing/2014/main" id="{1D8A2AF2-2828-A068-8E23-B32ACE638866}"/>
              </a:ext>
            </a:extLst>
          </p:cNvPr>
          <p:cNvSpPr/>
          <p:nvPr/>
        </p:nvSpPr>
        <p:spPr>
          <a:xfrm>
            <a:off x="585680" y="2147814"/>
            <a:ext cx="491067" cy="491067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 sz="1200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3B27D981-8815-6950-77AD-42BCE9B90714}"/>
              </a:ext>
            </a:extLst>
          </p:cNvPr>
          <p:cNvSpPr/>
          <p:nvPr/>
        </p:nvSpPr>
        <p:spPr>
          <a:xfrm>
            <a:off x="559944" y="3744854"/>
            <a:ext cx="491067" cy="491067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D6A552-48E1-DEE2-3DBA-81484BD70F8C}"/>
              </a:ext>
            </a:extLst>
          </p:cNvPr>
          <p:cNvSpPr txBox="1"/>
          <p:nvPr/>
        </p:nvSpPr>
        <p:spPr>
          <a:xfrm>
            <a:off x="1286276" y="2073182"/>
            <a:ext cx="3501285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rgbClr val="2E2E2E"/>
                </a:solidFill>
                <a:latin typeface="Montserrat Classic Bold"/>
              </a:rPr>
              <a:t>Collecting Supporting Statements (COVID-19)</a:t>
            </a: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04C21E1-3473-BA45-0B4D-57CEAF075470}"/>
              </a:ext>
            </a:extLst>
          </p:cNvPr>
          <p:cNvSpPr txBox="1"/>
          <p:nvPr/>
        </p:nvSpPr>
        <p:spPr>
          <a:xfrm>
            <a:off x="1238290" y="3651320"/>
            <a:ext cx="3501285" cy="686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2E2E2E"/>
                </a:solidFill>
                <a:latin typeface="Montserrat Classic Bold"/>
              </a:rPr>
              <a:t>Collect Tweets related</a:t>
            </a:r>
            <a:br>
              <a:rPr lang="en-US" sz="1999" dirty="0">
                <a:solidFill>
                  <a:srgbClr val="2E2E2E"/>
                </a:solidFill>
                <a:latin typeface="Montserrat Classic Bold"/>
              </a:rPr>
            </a:br>
            <a:r>
              <a:rPr lang="en-US" sz="1999" dirty="0">
                <a:solidFill>
                  <a:srgbClr val="2E2E2E"/>
                </a:solidFill>
                <a:latin typeface="Montserrat Classic Bold"/>
              </a:rPr>
              <a:t>to COVID-19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F473D5-CDAF-1526-1B77-2C96816915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5545" y="2246038"/>
            <a:ext cx="4686455" cy="745767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A5981D45-AAB8-42AC-A147-F400540FBEC8}"/>
              </a:ext>
            </a:extLst>
          </p:cNvPr>
          <p:cNvSpPr txBox="1"/>
          <p:nvPr/>
        </p:nvSpPr>
        <p:spPr>
          <a:xfrm>
            <a:off x="7213600" y="1393275"/>
            <a:ext cx="5123517" cy="654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Grouped -&gt; (Pants on Fire, False, Misattributed)</a:t>
            </a:r>
            <a:br>
              <a:rPr lang="en-US" sz="1666" dirty="0">
                <a:solidFill>
                  <a:srgbClr val="2E2E2E"/>
                </a:solidFill>
                <a:latin typeface="Montserrat Classic"/>
              </a:rPr>
            </a:b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Removed -&gt; (unknown, unproven)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B350D7B1-744A-7E17-460E-CEE929D65DB7}"/>
              </a:ext>
            </a:extLst>
          </p:cNvPr>
          <p:cNvSpPr txBox="1"/>
          <p:nvPr/>
        </p:nvSpPr>
        <p:spPr>
          <a:xfrm>
            <a:off x="6517909" y="3497911"/>
            <a:ext cx="5674092" cy="238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Data Collection Description: </a:t>
            </a:r>
          </a:p>
          <a:p>
            <a:pPr>
              <a:lnSpc>
                <a:spcPts val="2666"/>
              </a:lnSpc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(June-August 2021) </a:t>
            </a:r>
            <a:r>
              <a:rPr lang="en-US" sz="1666" dirty="0">
                <a:solidFill>
                  <a:srgbClr val="2E2E2E"/>
                </a:solidFill>
                <a:latin typeface="Montserrat Classic"/>
                <a:sym typeface="Wingdings" panose="05000000000000000000" pitchFamily="2" charset="2"/>
              </a:rPr>
              <a:t> Collected Duration</a:t>
            </a:r>
            <a:endParaRPr lang="en-US" sz="1666" dirty="0">
              <a:solidFill>
                <a:srgbClr val="2E2E2E"/>
              </a:solidFill>
              <a:latin typeface="Montserrat Classic"/>
            </a:endParaRPr>
          </a:p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1</a:t>
            </a:r>
            <a:r>
              <a:rPr lang="en-US" sz="1666" baseline="30000" dirty="0">
                <a:solidFill>
                  <a:srgbClr val="2E2E2E"/>
                </a:solidFill>
                <a:latin typeface="Montserrat Classic"/>
              </a:rPr>
              <a:t>st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 January 2020-21</a:t>
            </a:r>
            <a:r>
              <a:rPr lang="en-US" sz="1666" baseline="30000" dirty="0">
                <a:solidFill>
                  <a:srgbClr val="2E2E2E"/>
                </a:solidFill>
                <a:latin typeface="Montserrat Classic"/>
              </a:rPr>
              <a:t>st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 June 2021 (533 days)</a:t>
            </a:r>
          </a:p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Four Geolocations: US, UK, India, Australia</a:t>
            </a:r>
          </a:p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Excluded non-English tweets</a:t>
            </a:r>
          </a:p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10.22 Million Tweets</a:t>
            </a:r>
            <a:br>
              <a:rPr lang="en-US" sz="1666" dirty="0">
                <a:solidFill>
                  <a:srgbClr val="2E2E2E"/>
                </a:solidFill>
                <a:latin typeface="Montserrat Classic"/>
              </a:rPr>
            </a:br>
            <a:endParaRPr lang="en-US" sz="1666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0A09C4F5-C339-86F7-7F1D-D2BC8FA74CC1}"/>
              </a:ext>
            </a:extLst>
          </p:cNvPr>
          <p:cNvSpPr/>
          <p:nvPr/>
        </p:nvSpPr>
        <p:spPr>
          <a:xfrm>
            <a:off x="559943" y="5488092"/>
            <a:ext cx="491067" cy="491067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 sz="1200" dirty="0"/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1B3C4F03-8746-9096-E900-17951D369A69}"/>
              </a:ext>
            </a:extLst>
          </p:cNvPr>
          <p:cNvSpPr txBox="1"/>
          <p:nvPr/>
        </p:nvSpPr>
        <p:spPr>
          <a:xfrm>
            <a:off x="1238289" y="5569458"/>
            <a:ext cx="3501285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2E2E2E"/>
                </a:solidFill>
                <a:latin typeface="Montserrat Classic Bold"/>
              </a:rPr>
              <a:t>Annotate (label tweets)</a:t>
            </a:r>
          </a:p>
        </p:txBody>
      </p:sp>
      <p:pic>
        <p:nvPicPr>
          <p:cNvPr id="18" name="Picture 4" descr="WHO: World Health Organisation - Office of the Secretary-General's Envoy on  Youth">
            <a:extLst>
              <a:ext uri="{FF2B5EF4-FFF2-40B4-BE49-F238E27FC236}">
                <a16:creationId xmlns:a16="http://schemas.microsoft.com/office/drawing/2014/main" id="{7736373A-4C44-C87D-F35E-144EEC2C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539" y="4491574"/>
            <a:ext cx="1605456" cy="51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Everything You Need To Know About The National Health Service (NHS) / The  Inbounder / BritBound">
            <a:extLst>
              <a:ext uri="{FF2B5EF4-FFF2-40B4-BE49-F238E27FC236}">
                <a16:creationId xmlns:a16="http://schemas.microsoft.com/office/drawing/2014/main" id="{2FF02944-F5E2-6954-C98C-221C901D0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22" y="4583279"/>
            <a:ext cx="897572" cy="35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40B3E511-933A-6597-4F9D-A1774F87643C}"/>
              </a:ext>
            </a:extLst>
          </p:cNvPr>
          <p:cNvSpPr txBox="1"/>
          <p:nvPr/>
        </p:nvSpPr>
        <p:spPr>
          <a:xfrm>
            <a:off x="2225803" y="4995307"/>
            <a:ext cx="5123517" cy="3083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Labeled their tweets on COVID-19 as real</a:t>
            </a:r>
          </a:p>
        </p:txBody>
      </p:sp>
    </p:spTree>
    <p:extLst>
      <p:ext uri="{BB962C8B-B14F-4D97-AF65-F5344CB8AC3E}">
        <p14:creationId xmlns:p14="http://schemas.microsoft.com/office/powerpoint/2010/main" val="315421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4" grpId="0"/>
      <p:bldP spid="15" grpId="0"/>
      <p:bldP spid="16" grpId="0" animBg="1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C53AF56-178E-9A15-84F7-EA06DCE16912}"/>
              </a:ext>
            </a:extLst>
          </p:cNvPr>
          <p:cNvSpPr txBox="1"/>
          <p:nvPr/>
        </p:nvSpPr>
        <p:spPr>
          <a:xfrm>
            <a:off x="641560" y="313672"/>
            <a:ext cx="10178841" cy="717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dirty="0">
                <a:solidFill>
                  <a:srgbClr val="004AAD"/>
                </a:solidFill>
                <a:latin typeface="Montserrat Classic Bold"/>
              </a:rPr>
              <a:t>Our Results – I  (Annotation)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B700E0-0893-D4F6-3BAC-BE2C7A7B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1344501"/>
            <a:ext cx="8513713" cy="26067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2A2386-35B3-7BA7-18C1-5EEE5B531406}"/>
              </a:ext>
            </a:extLst>
          </p:cNvPr>
          <p:cNvSpPr/>
          <p:nvPr/>
        </p:nvSpPr>
        <p:spPr>
          <a:xfrm>
            <a:off x="6547394" y="1316261"/>
            <a:ext cx="3567517" cy="287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4C657B-0137-7099-FB62-0C6B546E6C6D}"/>
              </a:ext>
            </a:extLst>
          </p:cNvPr>
          <p:cNvSpPr/>
          <p:nvPr/>
        </p:nvSpPr>
        <p:spPr>
          <a:xfrm>
            <a:off x="3536302" y="1787017"/>
            <a:ext cx="3011092" cy="2164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38C8C4-7B6E-088D-7CC3-E967E4C07EF2}"/>
              </a:ext>
            </a:extLst>
          </p:cNvPr>
          <p:cNvSpPr/>
          <p:nvPr/>
        </p:nvSpPr>
        <p:spPr>
          <a:xfrm>
            <a:off x="1473200" y="3107816"/>
            <a:ext cx="2701373" cy="1139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BDB91E-C26C-86B4-7CF1-CE017B4CED08}"/>
              </a:ext>
            </a:extLst>
          </p:cNvPr>
          <p:cNvSpPr/>
          <p:nvPr/>
        </p:nvSpPr>
        <p:spPr>
          <a:xfrm>
            <a:off x="1473200" y="1748395"/>
            <a:ext cx="2701373" cy="1419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BDCDE-C609-0A5D-6E27-54E5C5B94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233" y="4189936"/>
            <a:ext cx="6376188" cy="18118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B37DE3-3FDB-8E7B-636E-C21A1186960F}"/>
              </a:ext>
            </a:extLst>
          </p:cNvPr>
          <p:cNvSpPr/>
          <p:nvPr/>
        </p:nvSpPr>
        <p:spPr>
          <a:xfrm>
            <a:off x="2659442" y="4189936"/>
            <a:ext cx="2488847" cy="1811867"/>
          </a:xfrm>
          <a:prstGeom prst="rect">
            <a:avLst/>
          </a:prstGeom>
          <a:solidFill>
            <a:schemeClr val="bg2">
              <a:alpha val="18000"/>
            </a:schemeClr>
          </a:solidFill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9828D4-0C02-5502-4ADD-2D5B4AF1B9EC}"/>
              </a:ext>
            </a:extLst>
          </p:cNvPr>
          <p:cNvSpPr/>
          <p:nvPr/>
        </p:nvSpPr>
        <p:spPr>
          <a:xfrm>
            <a:off x="4640160" y="1978648"/>
            <a:ext cx="1751366" cy="812246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BED29-6829-A64E-BD62-BA1F8B10A3DB}"/>
              </a:ext>
            </a:extLst>
          </p:cNvPr>
          <p:cNvSpPr txBox="1"/>
          <p:nvPr/>
        </p:nvSpPr>
        <p:spPr>
          <a:xfrm flipH="1">
            <a:off x="4727213" y="2061605"/>
            <a:ext cx="1664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See our paper for details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37F404-BD00-DF1C-E003-7C408846D99E}"/>
              </a:ext>
            </a:extLst>
          </p:cNvPr>
          <p:cNvSpPr/>
          <p:nvPr/>
        </p:nvSpPr>
        <p:spPr>
          <a:xfrm>
            <a:off x="7346719" y="1403403"/>
            <a:ext cx="4034535" cy="1497114"/>
          </a:xfrm>
          <a:prstGeom prst="rect">
            <a:avLst/>
          </a:prstGeom>
          <a:solidFill>
            <a:schemeClr val="bg2">
              <a:lumMod val="90000"/>
            </a:schemeClr>
          </a:solidFill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0B7F9-B582-FE9E-4039-DF02A865F83F}"/>
              </a:ext>
            </a:extLst>
          </p:cNvPr>
          <p:cNvSpPr txBox="1"/>
          <p:nvPr/>
        </p:nvSpPr>
        <p:spPr>
          <a:xfrm flipH="1">
            <a:off x="7433771" y="1530730"/>
            <a:ext cx="394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Two Properties:</a:t>
            </a:r>
          </a:p>
          <a:p>
            <a:endParaRPr lang="en-AU" b="1" dirty="0"/>
          </a:p>
          <a:p>
            <a:pPr marL="342900" indent="-342900">
              <a:buFont typeface="+mj-lt"/>
              <a:buAutoNum type="arabicPeriod"/>
            </a:pPr>
            <a:r>
              <a:rPr lang="en-AU" b="1" dirty="0"/>
              <a:t>Threshold </a:t>
            </a: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↑</a:t>
            </a:r>
            <a:r>
              <a:rPr lang="en-AU" b="1" dirty="0"/>
              <a:t> Accuracy </a:t>
            </a: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↑</a:t>
            </a:r>
          </a:p>
          <a:p>
            <a:pPr marL="342900" indent="-342900">
              <a:buFont typeface="+mj-lt"/>
              <a:buAutoNum type="arabicPeriod"/>
            </a:pPr>
            <a:r>
              <a:rPr lang="en-AU" b="1" dirty="0"/>
              <a:t>Threshold </a:t>
            </a:r>
            <a:r>
              <a:rPr lang="en-AU" b="1" dirty="0">
                <a:solidFill>
                  <a:schemeClr val="accent6">
                    <a:lumMod val="75000"/>
                  </a:schemeClr>
                </a:solidFill>
              </a:rPr>
              <a:t>↑</a:t>
            </a:r>
            <a:r>
              <a:rPr lang="en-AU" b="1" dirty="0"/>
              <a:t> #Annotated Tweets </a:t>
            </a:r>
            <a:r>
              <a:rPr lang="en-AU" b="1" dirty="0">
                <a:solidFill>
                  <a:srgbClr val="C00000"/>
                </a:solidFill>
              </a:rPr>
              <a:t>↓</a:t>
            </a:r>
          </a:p>
        </p:txBody>
      </p:sp>
    </p:spTree>
    <p:extLst>
      <p:ext uri="{BB962C8B-B14F-4D97-AF65-F5344CB8AC3E}">
        <p14:creationId xmlns:p14="http://schemas.microsoft.com/office/powerpoint/2010/main" val="221770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4" grpId="0" animBg="1"/>
      <p:bldP spid="14" grpId="1" animBg="1"/>
      <p:bldP spid="15" grpId="0"/>
      <p:bldP spid="15" grpId="1"/>
      <p:bldP spid="10" grpId="0" animBg="1"/>
      <p:bldP spid="10" grpId="1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7DD8E41-01E2-4654-CF99-E69058F30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16" y="1573113"/>
            <a:ext cx="4456772" cy="1805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99BC7C-042A-C0D0-925D-BD7CA23A5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516" y="1107306"/>
            <a:ext cx="4657932" cy="15716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7AEAAA-ADED-0B16-75F5-61D570335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808" y="2791982"/>
            <a:ext cx="4257349" cy="16282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1E392EF-AE4E-DFD6-FEA3-44862DEF73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970" y="4533289"/>
            <a:ext cx="4251261" cy="15094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5ECCC2-7A18-DF21-1C9F-24FFF3889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85" y="3691495"/>
            <a:ext cx="5119860" cy="1096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A21648-D50D-77A7-BA01-F7D82F905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185" y="4946246"/>
            <a:ext cx="5119860" cy="10964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136F8D-2502-80F3-794C-8BAC61E1B756}"/>
              </a:ext>
            </a:extLst>
          </p:cNvPr>
          <p:cNvSpPr/>
          <p:nvPr/>
        </p:nvSpPr>
        <p:spPr>
          <a:xfrm>
            <a:off x="1681316" y="5123066"/>
            <a:ext cx="965200" cy="247590"/>
          </a:xfrm>
          <a:prstGeom prst="rect">
            <a:avLst/>
          </a:prstGeom>
          <a:solidFill>
            <a:srgbClr val="CFE4FF"/>
          </a:solidFill>
          <a:ln>
            <a:solidFill>
              <a:srgbClr val="CFE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532192-9B26-38BC-D123-A1D99760D675}"/>
              </a:ext>
            </a:extLst>
          </p:cNvPr>
          <p:cNvSpPr txBox="1"/>
          <p:nvPr/>
        </p:nvSpPr>
        <p:spPr>
          <a:xfrm flipH="1">
            <a:off x="1912427" y="5152390"/>
            <a:ext cx="965200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67" b="1" dirty="0"/>
              <a:t>SVM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45EAE7-A9DD-CB7F-614D-3D98266C3644}"/>
              </a:ext>
            </a:extLst>
          </p:cNvPr>
          <p:cNvSpPr/>
          <p:nvPr/>
        </p:nvSpPr>
        <p:spPr>
          <a:xfrm>
            <a:off x="1607627" y="1447324"/>
            <a:ext cx="1574800" cy="1749105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B446AB-E1CA-7446-81B9-B7B18422FE2A}"/>
              </a:ext>
            </a:extLst>
          </p:cNvPr>
          <p:cNvCxnSpPr>
            <a:cxnSpLocks/>
          </p:cNvCxnSpPr>
          <p:nvPr/>
        </p:nvCxnSpPr>
        <p:spPr>
          <a:xfrm flipH="1">
            <a:off x="3256116" y="1973466"/>
            <a:ext cx="355600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A0B6175-9B45-EEC3-5C19-CAA064FDBCED}"/>
              </a:ext>
            </a:extLst>
          </p:cNvPr>
          <p:cNvCxnSpPr>
            <a:cxnSpLocks/>
          </p:cNvCxnSpPr>
          <p:nvPr/>
        </p:nvCxnSpPr>
        <p:spPr>
          <a:xfrm>
            <a:off x="5106467" y="2581286"/>
            <a:ext cx="1973134" cy="75009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19368E7-278F-369E-671D-4C98F48EC170}"/>
              </a:ext>
            </a:extLst>
          </p:cNvPr>
          <p:cNvSpPr/>
          <p:nvPr/>
        </p:nvSpPr>
        <p:spPr>
          <a:xfrm>
            <a:off x="4006718" y="1682192"/>
            <a:ext cx="898261" cy="117742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EF76A8-EB54-4E52-B2B4-6731F25B268A}"/>
              </a:ext>
            </a:extLst>
          </p:cNvPr>
          <p:cNvSpPr/>
          <p:nvPr/>
        </p:nvSpPr>
        <p:spPr>
          <a:xfrm>
            <a:off x="6964516" y="1693292"/>
            <a:ext cx="4572000" cy="52787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A8154B-CE66-4801-23F2-55BEACFF1CBE}"/>
              </a:ext>
            </a:extLst>
          </p:cNvPr>
          <p:cNvSpPr/>
          <p:nvPr/>
        </p:nvSpPr>
        <p:spPr>
          <a:xfrm>
            <a:off x="7218516" y="5384987"/>
            <a:ext cx="3962400" cy="4167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50E38ABF-20D3-B52D-3621-3950A3A728F0}"/>
              </a:ext>
            </a:extLst>
          </p:cNvPr>
          <p:cNvSpPr txBox="1"/>
          <p:nvPr/>
        </p:nvSpPr>
        <p:spPr>
          <a:xfrm>
            <a:off x="641560" y="313672"/>
            <a:ext cx="10178841" cy="717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dirty="0">
                <a:solidFill>
                  <a:srgbClr val="004AAD"/>
                </a:solidFill>
                <a:latin typeface="Montserrat Classic Bold"/>
              </a:rPr>
              <a:t>Our Results – I  (Model Building)</a:t>
            </a:r>
          </a:p>
        </p:txBody>
      </p:sp>
    </p:spTree>
    <p:extLst>
      <p:ext uri="{BB962C8B-B14F-4D97-AF65-F5344CB8AC3E}">
        <p14:creationId xmlns:p14="http://schemas.microsoft.com/office/powerpoint/2010/main" val="364358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603FE-291A-A989-4CA5-DF04D1EBE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321" y="1370642"/>
            <a:ext cx="7834006" cy="22916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3102CB-3425-5CEA-0DB4-A3C790EE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622" y="3807028"/>
            <a:ext cx="5541894" cy="22427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939F9F-6378-AEA4-90F9-7DD680D1F935}"/>
              </a:ext>
            </a:extLst>
          </p:cNvPr>
          <p:cNvSpPr txBox="1"/>
          <p:nvPr/>
        </p:nvSpPr>
        <p:spPr>
          <a:xfrm>
            <a:off x="641560" y="313672"/>
            <a:ext cx="10178841" cy="717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dirty="0">
                <a:solidFill>
                  <a:srgbClr val="004AAD"/>
                </a:solidFill>
                <a:latin typeface="Montserrat Classic Bold"/>
              </a:rPr>
              <a:t>Our Results – I  (Detection)</a:t>
            </a:r>
          </a:p>
        </p:txBody>
      </p:sp>
    </p:spTree>
    <p:extLst>
      <p:ext uri="{BB962C8B-B14F-4D97-AF65-F5344CB8AC3E}">
        <p14:creationId xmlns:p14="http://schemas.microsoft.com/office/powerpoint/2010/main" val="11481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07993-93BE-5E16-BC22-E7E9F1A57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588857"/>
            <a:ext cx="8937419" cy="22380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B7D4A4-EB5B-D752-5132-DCD804FEB4DE}"/>
              </a:ext>
            </a:extLst>
          </p:cNvPr>
          <p:cNvSpPr txBox="1"/>
          <p:nvPr/>
        </p:nvSpPr>
        <p:spPr>
          <a:xfrm>
            <a:off x="1132953" y="3897152"/>
            <a:ext cx="11541511" cy="631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1867" dirty="0">
                <a:solidFill>
                  <a:srgbClr val="C00000"/>
                </a:solidFill>
                <a:latin typeface="Montserrat Classic Bold"/>
              </a:rPr>
              <a:t>2. Our Fake News Detection Model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A72A1-777E-729B-7E73-2F8EDE5D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79" y="1221040"/>
            <a:ext cx="9792104" cy="10391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DCB121-9CBD-A9A9-FC4F-BA9820392F63}"/>
              </a:ext>
            </a:extLst>
          </p:cNvPr>
          <p:cNvSpPr txBox="1"/>
          <p:nvPr/>
        </p:nvSpPr>
        <p:spPr>
          <a:xfrm>
            <a:off x="769440" y="208533"/>
            <a:ext cx="10178841" cy="6821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3600" dirty="0">
                <a:solidFill>
                  <a:srgbClr val="004AAD"/>
                </a:solidFill>
                <a:latin typeface="Montserrat Classic Bold"/>
              </a:rPr>
              <a:t>Our Results – II  (Public Datasets)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C79463-FE6B-5500-A2A6-1721A8292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2848888"/>
            <a:ext cx="10389873" cy="13063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EEA601-81B1-CB51-7E66-8EFC8EE6387C}"/>
              </a:ext>
            </a:extLst>
          </p:cNvPr>
          <p:cNvSpPr/>
          <p:nvPr/>
        </p:nvSpPr>
        <p:spPr>
          <a:xfrm>
            <a:off x="5393267" y="2799521"/>
            <a:ext cx="393320" cy="13556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51B033-116A-FEC3-4413-5BCE30F705BA}"/>
              </a:ext>
            </a:extLst>
          </p:cNvPr>
          <p:cNvSpPr/>
          <p:nvPr/>
        </p:nvSpPr>
        <p:spPr>
          <a:xfrm>
            <a:off x="9553911" y="2799521"/>
            <a:ext cx="711543" cy="1391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65812474-6525-BB69-9C05-A7C7B795A920}"/>
              </a:ext>
            </a:extLst>
          </p:cNvPr>
          <p:cNvSpPr txBox="1"/>
          <p:nvPr/>
        </p:nvSpPr>
        <p:spPr>
          <a:xfrm>
            <a:off x="1135856" y="2183925"/>
            <a:ext cx="11541511" cy="6316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1867" dirty="0">
                <a:solidFill>
                  <a:srgbClr val="C00000"/>
                </a:solidFill>
                <a:latin typeface="Montserrat Classic Bold"/>
              </a:rPr>
              <a:t>1. Our Annotation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5755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8F4AF90C-5FAD-E806-F7B9-A90A67D04E17}"/>
              </a:ext>
            </a:extLst>
          </p:cNvPr>
          <p:cNvSpPr txBox="1"/>
          <p:nvPr/>
        </p:nvSpPr>
        <p:spPr>
          <a:xfrm>
            <a:off x="616350" y="533628"/>
            <a:ext cx="7950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Impact of Bots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29950-4C1A-E2E9-1C7E-1C0E052A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516" y="4503253"/>
            <a:ext cx="6110959" cy="1290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73731-5021-7FBB-E125-08B4BB665F28}"/>
              </a:ext>
            </a:extLst>
          </p:cNvPr>
          <p:cNvSpPr txBox="1"/>
          <p:nvPr/>
        </p:nvSpPr>
        <p:spPr>
          <a:xfrm>
            <a:off x="1083978" y="2763468"/>
            <a:ext cx="9920288" cy="466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06"/>
              </a:lnSpc>
              <a:spcBef>
                <a:spcPct val="0"/>
              </a:spcBef>
            </a:pPr>
            <a:r>
              <a:rPr lang="en-US" sz="1600" b="1" spc="93" dirty="0">
                <a:solidFill>
                  <a:srgbClr val="3C5679"/>
                </a:solidFill>
                <a:latin typeface="Barlow Bold"/>
              </a:rPr>
              <a:t>Used BotometerLite with &gt;=0.5 as threshold for Bot </a:t>
            </a:r>
            <a:r>
              <a:rPr lang="en-US" sz="1600" b="1" i="1" spc="93" baseline="-25000" dirty="0">
                <a:solidFill>
                  <a:srgbClr val="3C5679"/>
                </a:solidFill>
                <a:latin typeface="Barlow Bold"/>
              </a:rPr>
              <a:t>[Yang et al. AAAI’20]</a:t>
            </a:r>
            <a:r>
              <a:rPr lang="en-US" sz="2800" b="1" i="1" spc="93" baseline="-25000" dirty="0">
                <a:solidFill>
                  <a:srgbClr val="3C5679"/>
                </a:solidFill>
                <a:latin typeface="Barlow Bold"/>
              </a:rPr>
              <a:t> </a:t>
            </a:r>
            <a:endParaRPr lang="en-US" sz="1600" b="1" i="1" spc="93" dirty="0">
              <a:solidFill>
                <a:srgbClr val="3C5679"/>
              </a:solidFill>
              <a:latin typeface="Barlow Bold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D4204B-ECFC-0572-20DE-C10B1FF3DE0D}"/>
              </a:ext>
            </a:extLst>
          </p:cNvPr>
          <p:cNvGrpSpPr/>
          <p:nvPr/>
        </p:nvGrpSpPr>
        <p:grpSpPr>
          <a:xfrm>
            <a:off x="4483500" y="3762025"/>
            <a:ext cx="2844800" cy="171250"/>
            <a:chOff x="0" y="0"/>
            <a:chExt cx="6186311" cy="152400"/>
          </a:xfr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0800000" scaled="1"/>
            <a:tileRect/>
          </a:gradFill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691EB28-8F3A-6222-6ADB-5823485EA49D}"/>
                </a:ext>
              </a:extLst>
            </p:cNvPr>
            <p:cNvSpPr/>
            <p:nvPr/>
          </p:nvSpPr>
          <p:spPr>
            <a:xfrm>
              <a:off x="0" y="0"/>
              <a:ext cx="6186311" cy="152400"/>
            </a:xfrm>
            <a:custGeom>
              <a:avLst/>
              <a:gdLst/>
              <a:ahLst/>
              <a:cxnLst/>
              <a:rect l="l" t="t" r="r" b="b"/>
              <a:pathLst>
                <a:path w="6186311" h="152400">
                  <a:moveTo>
                    <a:pt x="0" y="0"/>
                  </a:moveTo>
                  <a:lnTo>
                    <a:pt x="6186311" y="0"/>
                  </a:lnTo>
                  <a:lnTo>
                    <a:pt x="6186311" y="152400"/>
                  </a:lnTo>
                  <a:lnTo>
                    <a:pt x="0" y="15240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 sz="12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03DF5DB-55AE-B3E5-AA0F-25E7778CD640}"/>
              </a:ext>
            </a:extLst>
          </p:cNvPr>
          <p:cNvSpPr txBox="1"/>
          <p:nvPr/>
        </p:nvSpPr>
        <p:spPr>
          <a:xfrm>
            <a:off x="4136579" y="3347478"/>
            <a:ext cx="454871" cy="37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000" dirty="0">
                <a:solidFill>
                  <a:srgbClr val="2D4263"/>
                </a:solidFill>
                <a:latin typeface="Poppins Medium"/>
              </a:rPr>
              <a:t>0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9C44321E-8021-AA06-356F-8532BBD5CF1D}"/>
              </a:ext>
            </a:extLst>
          </p:cNvPr>
          <p:cNvSpPr txBox="1"/>
          <p:nvPr/>
        </p:nvSpPr>
        <p:spPr>
          <a:xfrm>
            <a:off x="6903203" y="3347477"/>
            <a:ext cx="454871" cy="379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000" dirty="0">
                <a:solidFill>
                  <a:srgbClr val="2D4263"/>
                </a:solidFill>
                <a:latin typeface="Poppins Medium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EA694D-5FDD-CBDA-D1C0-F88EC4EC0C19}"/>
              </a:ext>
            </a:extLst>
          </p:cNvPr>
          <p:cNvSpPr txBox="1"/>
          <p:nvPr/>
        </p:nvSpPr>
        <p:spPr>
          <a:xfrm>
            <a:off x="3357716" y="3898260"/>
            <a:ext cx="1672873" cy="379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000" dirty="0">
                <a:solidFill>
                  <a:srgbClr val="2D4263"/>
                </a:solidFill>
                <a:latin typeface="Poppins Medium"/>
              </a:rPr>
              <a:t>Human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184983E6-6B37-5F52-FA67-D43999FF1B9E}"/>
              </a:ext>
            </a:extLst>
          </p:cNvPr>
          <p:cNvSpPr txBox="1"/>
          <p:nvPr/>
        </p:nvSpPr>
        <p:spPr>
          <a:xfrm>
            <a:off x="5905900" y="3898259"/>
            <a:ext cx="1672873" cy="379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200"/>
              </a:lnSpc>
            </a:pPr>
            <a:r>
              <a:rPr lang="en-US" sz="2000" dirty="0">
                <a:solidFill>
                  <a:srgbClr val="2D4263"/>
                </a:solidFill>
                <a:latin typeface="Poppins Medium"/>
              </a:rPr>
              <a:t>Bot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3F4C98F8-48B4-0997-06E1-779B89B7040D}"/>
              </a:ext>
            </a:extLst>
          </p:cNvPr>
          <p:cNvSpPr txBox="1"/>
          <p:nvPr/>
        </p:nvSpPr>
        <p:spPr>
          <a:xfrm>
            <a:off x="716116" y="1588058"/>
            <a:ext cx="10230665" cy="1347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Two Hypothesis: </a:t>
            </a:r>
          </a:p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b="1" dirty="0">
                <a:solidFill>
                  <a:srgbClr val="2E2E2E"/>
                </a:solidFill>
                <a:latin typeface="Montserrat Classic"/>
              </a:rPr>
              <a:t>H1: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 Bots have an active role in spreading misinformation (in our dataset)</a:t>
            </a:r>
          </a:p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b="1" dirty="0">
                <a:solidFill>
                  <a:srgbClr val="2E2E2E"/>
                </a:solidFill>
                <a:latin typeface="Montserrat Classic"/>
              </a:rPr>
              <a:t>H2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: Bots are most active during misinformation campaigns compared to other times</a:t>
            </a:r>
            <a:br>
              <a:rPr lang="en-US" sz="1666" dirty="0">
                <a:solidFill>
                  <a:srgbClr val="2E2E2E"/>
                </a:solidFill>
                <a:latin typeface="Montserrat Classic"/>
              </a:rPr>
            </a:br>
            <a:endParaRPr lang="en-US" sz="1666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0182C6-45B6-E36C-C427-5A73CC9E3AC3}"/>
              </a:ext>
            </a:extLst>
          </p:cNvPr>
          <p:cNvSpPr txBox="1"/>
          <p:nvPr/>
        </p:nvSpPr>
        <p:spPr>
          <a:xfrm>
            <a:off x="2646516" y="6259790"/>
            <a:ext cx="10230665" cy="654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b="1" dirty="0">
                <a:solidFill>
                  <a:srgbClr val="2E2E2E"/>
                </a:solidFill>
                <a:latin typeface="Montserrat Classic"/>
              </a:rPr>
              <a:t>H1: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 Bots have an active role in spreading misinformation</a:t>
            </a:r>
            <a:br>
              <a:rPr lang="en-US" sz="1666" dirty="0">
                <a:solidFill>
                  <a:srgbClr val="2E2E2E"/>
                </a:solidFill>
                <a:latin typeface="Montserrat Classic"/>
              </a:rPr>
            </a:br>
            <a:endParaRPr lang="en-US" sz="1666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DFAD0A-120F-6CA9-DD08-255E4F1A29D7}"/>
              </a:ext>
            </a:extLst>
          </p:cNvPr>
          <p:cNvSpPr/>
          <p:nvPr/>
        </p:nvSpPr>
        <p:spPr>
          <a:xfrm>
            <a:off x="7959212" y="4452673"/>
            <a:ext cx="711543" cy="139147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82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>
            <a:extLst>
              <a:ext uri="{FF2B5EF4-FFF2-40B4-BE49-F238E27FC236}">
                <a16:creationId xmlns:a16="http://schemas.microsoft.com/office/drawing/2014/main" id="{278AB9AB-A537-2DC2-5599-092B451E6E82}"/>
              </a:ext>
            </a:extLst>
          </p:cNvPr>
          <p:cNvSpPr txBox="1"/>
          <p:nvPr/>
        </p:nvSpPr>
        <p:spPr>
          <a:xfrm>
            <a:off x="508820" y="411480"/>
            <a:ext cx="92583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Information</a:t>
            </a:r>
            <a:br>
              <a:rPr lang="en-US" sz="6000" dirty="0">
                <a:solidFill>
                  <a:srgbClr val="004AAD"/>
                </a:solidFill>
                <a:latin typeface="Montserrat Classic Bold"/>
              </a:rPr>
            </a:b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Pathologies…</a:t>
            </a:r>
          </a:p>
        </p:txBody>
      </p:sp>
      <p:pic>
        <p:nvPicPr>
          <p:cNvPr id="18" name="Picture 4" descr="Choosing the right social media agency: a how-to guide">
            <a:extLst>
              <a:ext uri="{FF2B5EF4-FFF2-40B4-BE49-F238E27FC236}">
                <a16:creationId xmlns:a16="http://schemas.microsoft.com/office/drawing/2014/main" id="{C438A3DD-E1E7-985C-E3FE-C27CBFCAD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01" y="2411625"/>
            <a:ext cx="4747894" cy="336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ow Private Information Helps Fake News Fool the Public - Knowledge at  Wharton">
            <a:extLst>
              <a:ext uri="{FF2B5EF4-FFF2-40B4-BE49-F238E27FC236}">
                <a16:creationId xmlns:a16="http://schemas.microsoft.com/office/drawing/2014/main" id="{9042FCD6-111D-46AD-D537-A42218BD3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106" y="2759830"/>
            <a:ext cx="5484614" cy="235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838B1EB-DA49-D6C2-D63F-292295E5CF21}"/>
              </a:ext>
            </a:extLst>
          </p:cNvPr>
          <p:cNvSpPr txBox="1"/>
          <p:nvPr/>
        </p:nvSpPr>
        <p:spPr>
          <a:xfrm>
            <a:off x="0" y="5777608"/>
            <a:ext cx="4102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ontserrat Classic"/>
              </a:rPr>
              <a:t>Source: Google Images</a:t>
            </a:r>
            <a:endParaRPr lang="en-AU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85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B52309A3-1DCD-7CC7-220B-AF097227B00F}"/>
              </a:ext>
            </a:extLst>
          </p:cNvPr>
          <p:cNvSpPr txBox="1"/>
          <p:nvPr/>
        </p:nvSpPr>
        <p:spPr>
          <a:xfrm>
            <a:off x="626807" y="528279"/>
            <a:ext cx="7950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Impact of Bots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922984E-E76B-6555-8483-515264CC602F}"/>
              </a:ext>
            </a:extLst>
          </p:cNvPr>
          <p:cNvSpPr txBox="1"/>
          <p:nvPr/>
        </p:nvSpPr>
        <p:spPr>
          <a:xfrm>
            <a:off x="846340" y="1629932"/>
            <a:ext cx="10906235" cy="135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We compared unique accounts from two-time durations using different bot thresholds:</a:t>
            </a:r>
          </a:p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June-August 2021		(Actual Data Collection)		Covering major COVID-19 duration</a:t>
            </a:r>
          </a:p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August 2022		(One year later)			Covering post-COVID-19 duration</a:t>
            </a:r>
            <a:br>
              <a:rPr lang="en-US" sz="1666" dirty="0">
                <a:solidFill>
                  <a:srgbClr val="2E2E2E"/>
                </a:solidFill>
                <a:latin typeface="Montserrat Classic"/>
              </a:rPr>
            </a:br>
            <a:endParaRPr lang="en-US" sz="1666" dirty="0">
              <a:solidFill>
                <a:srgbClr val="2E2E2E"/>
              </a:solidFill>
              <a:latin typeface="Montserrat Classic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D05E2-9430-0160-1888-6B2E8A04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774" y="3100095"/>
            <a:ext cx="5754235" cy="192118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168A434E-27BE-E0A4-0A6B-5E9D90D53711}"/>
              </a:ext>
            </a:extLst>
          </p:cNvPr>
          <p:cNvSpPr txBox="1"/>
          <p:nvPr/>
        </p:nvSpPr>
        <p:spPr>
          <a:xfrm>
            <a:off x="1392903" y="5534639"/>
            <a:ext cx="10230665" cy="654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11" indent="-228611">
              <a:lnSpc>
                <a:spcPts val="2666"/>
              </a:lnSpc>
              <a:buFont typeface="Wingdings" panose="05000000000000000000" pitchFamily="2" charset="2"/>
              <a:buChar char="Ø"/>
            </a:pPr>
            <a:r>
              <a:rPr lang="en-US" sz="1666" b="1" dirty="0">
                <a:solidFill>
                  <a:srgbClr val="2E2E2E"/>
                </a:solidFill>
                <a:latin typeface="Montserrat Classic"/>
              </a:rPr>
              <a:t>H2</a:t>
            </a:r>
            <a:r>
              <a:rPr lang="en-US" sz="1666" dirty="0">
                <a:solidFill>
                  <a:srgbClr val="2E2E2E"/>
                </a:solidFill>
                <a:latin typeface="Montserrat Classic"/>
              </a:rPr>
              <a:t>: Bots are most active during misinformation campaigns compared to other times</a:t>
            </a:r>
            <a:br>
              <a:rPr lang="en-US" sz="1666" dirty="0">
                <a:solidFill>
                  <a:srgbClr val="2E2E2E"/>
                </a:solidFill>
                <a:latin typeface="Montserrat Classic"/>
              </a:rPr>
            </a:br>
            <a:endParaRPr lang="en-US" sz="1666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522F3C-D771-22EE-B2D5-30CF677D7A85}"/>
              </a:ext>
            </a:extLst>
          </p:cNvPr>
          <p:cNvSpPr/>
          <p:nvPr/>
        </p:nvSpPr>
        <p:spPr>
          <a:xfrm>
            <a:off x="6066503" y="3364949"/>
            <a:ext cx="1016000" cy="11535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>
              <a:solidFill>
                <a:srgbClr val="C00000"/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C5F87FB5-F765-34A0-4F42-3BDB81AD47CC}"/>
              </a:ext>
            </a:extLst>
          </p:cNvPr>
          <p:cNvSpPr txBox="1"/>
          <p:nvPr/>
        </p:nvSpPr>
        <p:spPr>
          <a:xfrm>
            <a:off x="5152103" y="2770722"/>
            <a:ext cx="4845865" cy="2986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6"/>
              </a:lnSpc>
            </a:pPr>
            <a:r>
              <a:rPr lang="en-US" sz="1333" dirty="0">
                <a:solidFill>
                  <a:srgbClr val="2E2E2E"/>
                </a:solidFill>
                <a:latin typeface="Montserrat Classic"/>
              </a:rPr>
              <a:t>As per August 2022 Botometer Results</a:t>
            </a:r>
          </a:p>
        </p:txBody>
      </p:sp>
    </p:spTree>
    <p:extLst>
      <p:ext uri="{BB962C8B-B14F-4D97-AF65-F5344CB8AC3E}">
        <p14:creationId xmlns:p14="http://schemas.microsoft.com/office/powerpoint/2010/main" val="207804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8F50EE94-9654-7D46-9DBF-5907792636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585593"/>
            <a:ext cx="10515600" cy="717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800" dirty="0">
                <a:solidFill>
                  <a:srgbClr val="004AAD"/>
                </a:solidFill>
                <a:latin typeface="Montserrat Classic Bold"/>
              </a:rPr>
              <a:t>Limitations and Future Perspective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0B5ACA-BE3B-3D1C-EBCF-0191200F3DB3}"/>
              </a:ext>
            </a:extLst>
          </p:cNvPr>
          <p:cNvSpPr/>
          <p:nvPr/>
        </p:nvSpPr>
        <p:spPr>
          <a:xfrm>
            <a:off x="4356107" y="2371730"/>
            <a:ext cx="1848464" cy="45228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93117-E817-98FC-ACE1-5948ECABB88F}"/>
              </a:ext>
            </a:extLst>
          </p:cNvPr>
          <p:cNvSpPr txBox="1"/>
          <p:nvPr/>
        </p:nvSpPr>
        <p:spPr>
          <a:xfrm>
            <a:off x="4582295" y="2413206"/>
            <a:ext cx="139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Pants on Fire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B0D4352-455F-CC9F-8901-4C5A158CD561}"/>
              </a:ext>
            </a:extLst>
          </p:cNvPr>
          <p:cNvSpPr/>
          <p:nvPr/>
        </p:nvSpPr>
        <p:spPr>
          <a:xfrm>
            <a:off x="4356107" y="3062448"/>
            <a:ext cx="1848464" cy="45228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2092E-0F35-4D92-EAB3-D05003ABA2BF}"/>
              </a:ext>
            </a:extLst>
          </p:cNvPr>
          <p:cNvSpPr txBox="1"/>
          <p:nvPr/>
        </p:nvSpPr>
        <p:spPr>
          <a:xfrm>
            <a:off x="4927422" y="3103924"/>
            <a:ext cx="70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False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5A27EEF-BA93-DC42-8316-8790D148D406}"/>
              </a:ext>
            </a:extLst>
          </p:cNvPr>
          <p:cNvSpPr/>
          <p:nvPr/>
        </p:nvSpPr>
        <p:spPr>
          <a:xfrm>
            <a:off x="4356107" y="3750708"/>
            <a:ext cx="1848464" cy="45228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47F6C-0624-8FBD-E1C2-8A6CD7812DFD}"/>
              </a:ext>
            </a:extLst>
          </p:cNvPr>
          <p:cNvSpPr txBox="1"/>
          <p:nvPr/>
        </p:nvSpPr>
        <p:spPr>
          <a:xfrm>
            <a:off x="4582295" y="3792184"/>
            <a:ext cx="14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Misattributed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34D7E9-E9DB-635C-BDB8-E9EB72E9ABFB}"/>
              </a:ext>
            </a:extLst>
          </p:cNvPr>
          <p:cNvSpPr txBox="1"/>
          <p:nvPr/>
        </p:nvSpPr>
        <p:spPr>
          <a:xfrm>
            <a:off x="6430759" y="2203623"/>
            <a:ext cx="580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1.0</a:t>
            </a:r>
            <a:br>
              <a:rPr lang="en-AU" b="1" dirty="0"/>
            </a:br>
            <a:endParaRPr lang="en-AU" b="1" dirty="0"/>
          </a:p>
          <a:p>
            <a:br>
              <a:rPr lang="en-AU" b="1" dirty="0"/>
            </a:br>
            <a:r>
              <a:rPr lang="en-AU" b="1" dirty="0"/>
              <a:t>0.9</a:t>
            </a:r>
            <a:br>
              <a:rPr lang="en-AU" b="1" dirty="0"/>
            </a:br>
            <a:br>
              <a:rPr lang="en-AU" b="1" dirty="0"/>
            </a:br>
            <a:br>
              <a:rPr lang="en-AU" b="1" dirty="0"/>
            </a:br>
            <a:r>
              <a:rPr lang="en-AU" b="1" dirty="0"/>
              <a:t>0.8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758107-2ED3-0792-884E-651759C48A8B}"/>
              </a:ext>
            </a:extLst>
          </p:cNvPr>
          <p:cNvSpPr/>
          <p:nvPr/>
        </p:nvSpPr>
        <p:spPr>
          <a:xfrm>
            <a:off x="8554064" y="1898796"/>
            <a:ext cx="580057" cy="55948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82EB42-5E31-0E96-F156-CAAB833E94C9}"/>
              </a:ext>
            </a:extLst>
          </p:cNvPr>
          <p:cNvSpPr txBox="1"/>
          <p:nvPr/>
        </p:nvSpPr>
        <p:spPr>
          <a:xfrm>
            <a:off x="8605886" y="19938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1.0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96A2EAA-F238-5FB4-3DB4-B06078A7BCF0}"/>
              </a:ext>
            </a:extLst>
          </p:cNvPr>
          <p:cNvSpPr/>
          <p:nvPr/>
        </p:nvSpPr>
        <p:spPr>
          <a:xfrm>
            <a:off x="9758515" y="1898796"/>
            <a:ext cx="580057" cy="55948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7AB75-4333-D37F-B1D6-ACCF8237A781}"/>
              </a:ext>
            </a:extLst>
          </p:cNvPr>
          <p:cNvSpPr txBox="1"/>
          <p:nvPr/>
        </p:nvSpPr>
        <p:spPr>
          <a:xfrm>
            <a:off x="9810337" y="199387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7.0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9DD7C4-4BDA-5DDD-1836-19195A0F53DF}"/>
              </a:ext>
            </a:extLst>
          </p:cNvPr>
          <p:cNvSpPr/>
          <p:nvPr/>
        </p:nvSpPr>
        <p:spPr>
          <a:xfrm>
            <a:off x="8716297" y="3146306"/>
            <a:ext cx="580057" cy="55948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DEC7D-F940-DBE9-F295-B50C59C83814}"/>
              </a:ext>
            </a:extLst>
          </p:cNvPr>
          <p:cNvSpPr txBox="1"/>
          <p:nvPr/>
        </p:nvSpPr>
        <p:spPr>
          <a:xfrm>
            <a:off x="8768119" y="324138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1.0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A2E32C5-5B23-5B82-62B8-2AEAD64C8AC1}"/>
              </a:ext>
            </a:extLst>
          </p:cNvPr>
          <p:cNvSpPr/>
          <p:nvPr/>
        </p:nvSpPr>
        <p:spPr>
          <a:xfrm>
            <a:off x="10016910" y="3540955"/>
            <a:ext cx="580057" cy="55948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287000-2AC0-A7E2-3F83-B99156FC4101}"/>
              </a:ext>
            </a:extLst>
          </p:cNvPr>
          <p:cNvSpPr txBox="1"/>
          <p:nvPr/>
        </p:nvSpPr>
        <p:spPr>
          <a:xfrm>
            <a:off x="10068732" y="36360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0.8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83078B-15DF-F921-E2F7-431D36C4B0A7}"/>
              </a:ext>
            </a:extLst>
          </p:cNvPr>
          <p:cNvCxnSpPr>
            <a:cxnSpLocks/>
            <a:stCxn id="19" idx="0"/>
            <a:endCxn id="15" idx="4"/>
          </p:cNvCxnSpPr>
          <p:nvPr/>
        </p:nvCxnSpPr>
        <p:spPr>
          <a:xfrm flipH="1" flipV="1">
            <a:off x="10048544" y="2458276"/>
            <a:ext cx="258395" cy="1082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1AD977A-B94C-2230-8A0A-DADBBC56DBF5}"/>
              </a:ext>
            </a:extLst>
          </p:cNvPr>
          <p:cNvCxnSpPr>
            <a:cxnSpLocks/>
            <a:stCxn id="17" idx="7"/>
          </p:cNvCxnSpPr>
          <p:nvPr/>
        </p:nvCxnSpPr>
        <p:spPr>
          <a:xfrm flipH="1" flipV="1">
            <a:off x="9082298" y="2363202"/>
            <a:ext cx="129109" cy="86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158C34-350F-D84B-84EA-A8A14BD637D8}"/>
              </a:ext>
            </a:extLst>
          </p:cNvPr>
          <p:cNvCxnSpPr>
            <a:cxnSpLocks/>
          </p:cNvCxnSpPr>
          <p:nvPr/>
        </p:nvCxnSpPr>
        <p:spPr>
          <a:xfrm>
            <a:off x="9165755" y="2363202"/>
            <a:ext cx="902977" cy="117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DB4904-C30B-32B5-E7BB-3E9B2888D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3239" y="3568134"/>
            <a:ext cx="275304" cy="2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463968FA-EE35-B2E1-A719-7450DC3F7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785" y="1718566"/>
            <a:ext cx="275304" cy="2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03CA212-F907-A645-8D31-F373008A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787" y="3041797"/>
            <a:ext cx="275304" cy="2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5B8AAFB8-7F0E-16B3-0E41-3C251B94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588" y="1718043"/>
            <a:ext cx="275304" cy="27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2469831-F7D8-D08D-9C1E-A74D1FFB98E5}"/>
              </a:ext>
            </a:extLst>
          </p:cNvPr>
          <p:cNvSpPr txBox="1"/>
          <p:nvPr/>
        </p:nvSpPr>
        <p:spPr>
          <a:xfrm>
            <a:off x="4012795" y="4438968"/>
            <a:ext cx="4102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E2E2E"/>
                </a:solidFill>
                <a:latin typeface="Montserrat Classic"/>
              </a:rPr>
              <a:t>Different weights for labels</a:t>
            </a:r>
            <a:endParaRPr lang="en-AU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EC9403-EF96-5EA5-7AFB-BB6C453072BB}"/>
              </a:ext>
            </a:extLst>
          </p:cNvPr>
          <p:cNvSpPr txBox="1"/>
          <p:nvPr/>
        </p:nvSpPr>
        <p:spPr>
          <a:xfrm>
            <a:off x="8345125" y="4623634"/>
            <a:ext cx="31315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E2E2E"/>
                </a:solidFill>
                <a:latin typeface="Montserrat Classic"/>
              </a:rPr>
              <a:t>Not taken User Truth Value in account</a:t>
            </a:r>
            <a:endParaRPr lang="en-AU" b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87E4273-45A9-F44F-C783-D1F0F68DAF00}"/>
              </a:ext>
            </a:extLst>
          </p:cNvPr>
          <p:cNvCxnSpPr/>
          <p:nvPr/>
        </p:nvCxnSpPr>
        <p:spPr>
          <a:xfrm>
            <a:off x="1159100" y="3669802"/>
            <a:ext cx="17599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4A36A47-A005-1CC6-B6D7-E621D84B1764}"/>
              </a:ext>
            </a:extLst>
          </p:cNvPr>
          <p:cNvCxnSpPr>
            <a:cxnSpLocks/>
          </p:cNvCxnSpPr>
          <p:nvPr/>
        </p:nvCxnSpPr>
        <p:spPr>
          <a:xfrm flipV="1">
            <a:off x="1311500" y="2358693"/>
            <a:ext cx="0" cy="1463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B3A7BF5-D5D7-9C7C-63EE-1AE44084A6B5}"/>
              </a:ext>
            </a:extLst>
          </p:cNvPr>
          <p:cNvSpPr/>
          <p:nvPr/>
        </p:nvSpPr>
        <p:spPr>
          <a:xfrm>
            <a:off x="1434403" y="2840879"/>
            <a:ext cx="1504335" cy="580657"/>
          </a:xfrm>
          <a:custGeom>
            <a:avLst/>
            <a:gdLst>
              <a:gd name="connsiteX0" fmla="*/ 0 w 1504335"/>
              <a:gd name="connsiteY0" fmla="*/ 580657 h 580657"/>
              <a:gd name="connsiteX1" fmla="*/ 619432 w 1504335"/>
              <a:gd name="connsiteY1" fmla="*/ 452837 h 580657"/>
              <a:gd name="connsiteX2" fmla="*/ 865238 w 1504335"/>
              <a:gd name="connsiteY2" fmla="*/ 69379 h 580657"/>
              <a:gd name="connsiteX3" fmla="*/ 1268361 w 1504335"/>
              <a:gd name="connsiteY3" fmla="*/ 39883 h 580657"/>
              <a:gd name="connsiteX4" fmla="*/ 1445341 w 1504335"/>
              <a:gd name="connsiteY4" fmla="*/ 492167 h 580657"/>
              <a:gd name="connsiteX5" fmla="*/ 1504335 w 1504335"/>
              <a:gd name="connsiteY5" fmla="*/ 531496 h 580657"/>
              <a:gd name="connsiteX6" fmla="*/ 1504335 w 1504335"/>
              <a:gd name="connsiteY6" fmla="*/ 531496 h 58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04335" h="580657">
                <a:moveTo>
                  <a:pt x="0" y="580657"/>
                </a:moveTo>
                <a:cubicBezTo>
                  <a:pt x="237613" y="559353"/>
                  <a:pt x="475226" y="538050"/>
                  <a:pt x="619432" y="452837"/>
                </a:cubicBezTo>
                <a:cubicBezTo>
                  <a:pt x="763638" y="367624"/>
                  <a:pt x="757083" y="138205"/>
                  <a:pt x="865238" y="69379"/>
                </a:cubicBezTo>
                <a:cubicBezTo>
                  <a:pt x="973393" y="553"/>
                  <a:pt x="1171677" y="-30582"/>
                  <a:pt x="1268361" y="39883"/>
                </a:cubicBezTo>
                <a:cubicBezTo>
                  <a:pt x="1365045" y="110348"/>
                  <a:pt x="1406012" y="410232"/>
                  <a:pt x="1445341" y="492167"/>
                </a:cubicBezTo>
                <a:cubicBezTo>
                  <a:pt x="1484670" y="574102"/>
                  <a:pt x="1504335" y="531496"/>
                  <a:pt x="1504335" y="531496"/>
                </a:cubicBezTo>
                <a:lnTo>
                  <a:pt x="1504335" y="531496"/>
                </a:ln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92D6E7-37EC-A28A-005D-E6FEBC7D622E}"/>
              </a:ext>
            </a:extLst>
          </p:cNvPr>
          <p:cNvSpPr txBox="1"/>
          <p:nvPr/>
        </p:nvSpPr>
        <p:spPr>
          <a:xfrm>
            <a:off x="797806" y="4205352"/>
            <a:ext cx="3131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E2E2E"/>
                </a:solidFill>
                <a:latin typeface="Montserrat Classic"/>
              </a:rPr>
              <a:t>Imbalanced Annotation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18953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9" grpId="0"/>
      <p:bldP spid="10" grpId="0" animBg="1"/>
      <p:bldP spid="11" grpId="0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37" grpId="0"/>
      <p:bldP spid="40" grpId="0"/>
      <p:bldP spid="48" grpId="0" animBg="1"/>
      <p:bldP spid="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C89C9351-BF3C-B137-800A-48CEFCD88769}"/>
              </a:ext>
            </a:extLst>
          </p:cNvPr>
          <p:cNvSpPr txBox="1"/>
          <p:nvPr/>
        </p:nvSpPr>
        <p:spPr>
          <a:xfrm>
            <a:off x="4267200" y="736601"/>
            <a:ext cx="8991600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33"/>
              </a:lnSpc>
            </a:pPr>
            <a:r>
              <a:rPr lang="en-US" sz="5333" dirty="0">
                <a:solidFill>
                  <a:srgbClr val="004AAD"/>
                </a:solidFill>
                <a:latin typeface="Montserrat Classic Bold"/>
              </a:rPr>
              <a:t>Conclusion</a:t>
            </a:r>
          </a:p>
        </p:txBody>
      </p:sp>
      <p:pic>
        <p:nvPicPr>
          <p:cNvPr id="3" name="Picture 10" descr="The Pros and Cons of Influencer Marketing | Common Ground PR">
            <a:extLst>
              <a:ext uri="{FF2B5EF4-FFF2-40B4-BE49-F238E27FC236}">
                <a16:creationId xmlns:a16="http://schemas.microsoft.com/office/drawing/2014/main" id="{861895D8-7C1C-4CB2-0D90-F162C734C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616200"/>
            <a:ext cx="3460561" cy="215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Detecting fake news, at its source | EurekAlert!">
            <a:extLst>
              <a:ext uri="{FF2B5EF4-FFF2-40B4-BE49-F238E27FC236}">
                <a16:creationId xmlns:a16="http://schemas.microsoft.com/office/drawing/2014/main" id="{B37F6392-9573-15AD-7ED4-F2BA5E723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26" b="96860" l="2639" r="97778">
                        <a14:foregroundMark x1="86528" y1="41983" x2="86528" y2="41983"/>
                        <a14:foregroundMark x1="67778" y1="25289" x2="73472" y2="73388"/>
                        <a14:foregroundMark x1="67083" y1="32727" x2="57639" y2="28595"/>
                        <a14:foregroundMark x1="64306" y1="26116" x2="66111" y2="19008"/>
                        <a14:foregroundMark x1="58333" y1="22645" x2="41389" y2="17190"/>
                        <a14:foregroundMark x1="81944" y1="42810" x2="90000" y2="70909"/>
                        <a14:foregroundMark x1="90000" y1="38678" x2="97778" y2="68099"/>
                        <a14:foregroundMark x1="97778" y1="68099" x2="82500" y2="84298"/>
                        <a14:foregroundMark x1="82500" y1="84298" x2="79444" y2="84298"/>
                        <a14:foregroundMark x1="81944" y1="85124" x2="88611" y2="96860"/>
                        <a14:foregroundMark x1="16389" y1="62149" x2="2639" y2="54545"/>
                        <a14:foregroundMark x1="23472" y1="30579" x2="36667" y2="18512"/>
                        <a14:foregroundMark x1="36667" y1="18512" x2="48194" y2="15537"/>
                        <a14:foregroundMark x1="48194" y1="15537" x2="57222" y2="24298"/>
                        <a14:foregroundMark x1="56944" y1="20661" x2="39861" y2="17355"/>
                        <a14:foregroundMark x1="39861" y1="17355" x2="28750" y2="19835"/>
                        <a14:foregroundMark x1="30139" y1="95207" x2="27639" y2="96860"/>
                        <a14:foregroundMark x1="70694" y1="8926" x2="70694" y2="8926"/>
                        <a14:backgroundMark x1="556" y1="82149" x2="972" y2="99008"/>
                        <a14:backgroundMark x1="972" y1="99008" x2="972" y2="99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01" y="2557470"/>
            <a:ext cx="2705100" cy="22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Unbotify | Behavioral Biometric Bot Detection | Adjust">
            <a:extLst>
              <a:ext uri="{FF2B5EF4-FFF2-40B4-BE49-F238E27FC236}">
                <a16:creationId xmlns:a16="http://schemas.microsoft.com/office/drawing/2014/main" id="{B70E0F4B-6CB2-036A-0D86-EAFC8B53A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246" y="2551483"/>
            <a:ext cx="2285009" cy="228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DD679-2F17-E8E5-2FD0-0716701AE2DE}"/>
              </a:ext>
            </a:extLst>
          </p:cNvPr>
          <p:cNvSpPr txBox="1"/>
          <p:nvPr/>
        </p:nvSpPr>
        <p:spPr>
          <a:xfrm>
            <a:off x="0" y="5777608"/>
            <a:ext cx="4102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ontserrat Classic"/>
              </a:rPr>
              <a:t>Source: Google Images</a:t>
            </a:r>
            <a:endParaRPr lang="en-AU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13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DC107E-11BB-9E15-0536-E8A375B09B0B}"/>
              </a:ext>
            </a:extLst>
          </p:cNvPr>
          <p:cNvSpPr txBox="1"/>
          <p:nvPr/>
        </p:nvSpPr>
        <p:spPr>
          <a:xfrm>
            <a:off x="998220" y="2253062"/>
            <a:ext cx="8991600" cy="2039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33"/>
              </a:lnSpc>
            </a:pPr>
            <a:r>
              <a:rPr lang="en-US" sz="5333" dirty="0">
                <a:solidFill>
                  <a:srgbClr val="004AAD"/>
                </a:solidFill>
                <a:latin typeface="Montserrat Classic Bold"/>
              </a:rPr>
              <a:t>Thank you for listening!</a:t>
            </a:r>
            <a:br>
              <a:rPr lang="en-US" sz="5333" dirty="0">
                <a:solidFill>
                  <a:srgbClr val="004AAD"/>
                </a:solidFill>
                <a:latin typeface="Montserrat Classic Bold"/>
              </a:rPr>
            </a:br>
            <a:br>
              <a:rPr lang="en-US" sz="5333" dirty="0">
                <a:solidFill>
                  <a:srgbClr val="004AAD"/>
                </a:solidFill>
                <a:latin typeface="Montserrat Classic Bold"/>
              </a:rPr>
            </a:br>
            <a:r>
              <a:rPr lang="en-US" sz="5333" dirty="0">
                <a:solidFill>
                  <a:srgbClr val="004AAD"/>
                </a:solidFill>
                <a:latin typeface="Montserrat Classic Bold"/>
              </a:rPr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9EA201-A63D-9244-E666-003A3029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20" y="1226820"/>
            <a:ext cx="2202180" cy="22021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8E8D27-0EDB-2D09-7B34-DB92FB2FE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18324"/>
            <a:ext cx="8087032" cy="1644691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AU" sz="2400" dirty="0"/>
              <a:t>Mohammad Majid Akhtar</a:t>
            </a:r>
          </a:p>
          <a:p>
            <a:pPr marL="0" indent="0" algn="r">
              <a:buNone/>
            </a:pPr>
            <a:r>
              <a:rPr lang="en-AU" sz="2400" dirty="0">
                <a:hlinkClick r:id="rId3"/>
              </a:rPr>
              <a:t>majid.akhtar@unsw.edu.au</a:t>
            </a:r>
            <a:endParaRPr lang="en-AU" sz="2400" dirty="0"/>
          </a:p>
          <a:p>
            <a:pPr marL="0" indent="0" algn="r">
              <a:buNone/>
            </a:pPr>
            <a:r>
              <a:rPr lang="en-AU" sz="2400" dirty="0"/>
              <a:t>Or find me on LinkedIn</a:t>
            </a:r>
          </a:p>
          <a:p>
            <a:pPr marL="0" indent="0" algn="r">
              <a:buNone/>
            </a:pPr>
            <a:endParaRPr lang="en-AU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0C52A0F-0794-E805-242B-68A569EF2251}"/>
              </a:ext>
            </a:extLst>
          </p:cNvPr>
          <p:cNvSpPr txBox="1">
            <a:spLocks/>
          </p:cNvSpPr>
          <p:nvPr/>
        </p:nvSpPr>
        <p:spPr>
          <a:xfrm>
            <a:off x="10171593" y="266822"/>
            <a:ext cx="1838633" cy="164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AU" sz="2400" b="1" dirty="0"/>
              <a:t>Find this </a:t>
            </a:r>
            <a:br>
              <a:rPr lang="en-AU" sz="2400" b="1" dirty="0"/>
            </a:br>
            <a:r>
              <a:rPr lang="en-AU" sz="2400" b="1" dirty="0"/>
              <a:t>paper at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86ED9-DBD1-2250-BD49-3A24750F8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014" y="5088194"/>
            <a:ext cx="1769806" cy="17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54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03BE4-97C4-B18F-D5D0-F5CADA4644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640818"/>
            <a:ext cx="10515600" cy="3812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Starbird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, K., Arif, A., &amp; Wilson, T. (2019). Disinformation as collaborative work: Surfacing the participatory nature of strategic information operations. Proceedings of the ACM on Human-Computer Interaction, 3(CSCW), 1-26.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A. X. Zhang and et al., “A structured response to misinformation: Defining and annotating credibility indicators in news articles,” ser. WWW, 2018.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Y. Wang and et al., “Weak supervision for fake news detection via reinforcement learning,” in AAAI, 2019.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A. Bonet-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Jover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, “Semi-automatic annotation proposal for increasing a fake news dataset in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spanish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,” 2021.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V.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P´erez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-Rosas, B. Kleinberg, A. Lefevre, and R.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Mihalcea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, “Automatic detection of fake news,” in ACL, 2018.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Nguyen Vo and Kyumin Lee. 2020. Where Are the Facts? Searching for Fact-checked Information to Alleviate the Spread of Fake News. In Proceedings of the 2020 Conference on Empirical Methods in Natural Language Processing (EMNLP), pages 7717–7731, Online. Association for Computational Linguistics.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Patwa, P., Sharma, S.,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Pykl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, S.,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Guptha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  <a:latin typeface="Montserrat Classic"/>
              </a:rPr>
              <a:t>, V., Kumari, G., Akhtar, M. S., ... &amp; Chakraborty, T. (2021). Fighting an infodemic: Covid-19 fake news dataset. In Combating Online Hostile Posts in Regional Languages during Emergency Situation: First International Workshop, CONSTRAINT 2021, Collocated with AAAI 2021, Virtual Event, February 8, 2021, Revised Selected Papers 1 (pp. 21-29). Springer International Publishing.</a:t>
            </a:r>
          </a:p>
          <a:p>
            <a:r>
              <a:rPr lang="en-AU" sz="1100" dirty="0">
                <a:solidFill>
                  <a:schemeClr val="bg2">
                    <a:lumMod val="50000"/>
                  </a:schemeClr>
                </a:solidFill>
              </a:rPr>
              <a:t>H. Ahmed, I. Traore, and S. Saad, “Detection of online fake news using n-gram analysis and machine learning techniques,” in ISDSDCE, 2017.</a:t>
            </a:r>
          </a:p>
          <a:p>
            <a:r>
              <a:rPr lang="en-AU" sz="1100" dirty="0">
                <a:solidFill>
                  <a:schemeClr val="bg2">
                    <a:lumMod val="50000"/>
                  </a:schemeClr>
                </a:solidFill>
              </a:rPr>
              <a:t>Y. Wang, Y. Zhang, X. Li, and X. Yu, “Covid-19 fake news detection using bidirectional encoder representations from transformers-based models,” </a:t>
            </a:r>
            <a:r>
              <a:rPr lang="en-AU" sz="1100" dirty="0" err="1">
                <a:solidFill>
                  <a:schemeClr val="bg2">
                    <a:lumMod val="50000"/>
                  </a:schemeClr>
                </a:solidFill>
              </a:rPr>
              <a:t>arXiv</a:t>
            </a:r>
            <a:r>
              <a:rPr lang="en-AU" sz="1100" dirty="0">
                <a:solidFill>
                  <a:schemeClr val="bg2">
                    <a:lumMod val="50000"/>
                  </a:schemeClr>
                </a:solidFill>
              </a:rPr>
              <a:t> preprint arXiv:2109.14816, 2021.</a:t>
            </a:r>
          </a:p>
          <a:p>
            <a:r>
              <a:rPr lang="en-AU" sz="1100" dirty="0">
                <a:solidFill>
                  <a:schemeClr val="bg2">
                    <a:lumMod val="50000"/>
                  </a:schemeClr>
                </a:solidFill>
              </a:rPr>
              <a:t>M. S. Al-</a:t>
            </a:r>
            <a:r>
              <a:rPr lang="en-AU" sz="1100" dirty="0" err="1">
                <a:solidFill>
                  <a:schemeClr val="bg2">
                    <a:lumMod val="50000"/>
                  </a:schemeClr>
                </a:solidFill>
              </a:rPr>
              <a:t>Rakhami</a:t>
            </a:r>
            <a:r>
              <a:rPr lang="en-AU" sz="1100" dirty="0">
                <a:solidFill>
                  <a:schemeClr val="bg2">
                    <a:lumMod val="50000"/>
                  </a:schemeClr>
                </a:solidFill>
              </a:rPr>
              <a:t> and A. M. Al-Amri, “Lies kill, facts save: Detecting covid-19 misinformation in twitter,” IEEE Access, vol. 8, 2020.</a:t>
            </a:r>
          </a:p>
          <a:p>
            <a:r>
              <a:rPr lang="en-AU" sz="1100" dirty="0">
                <a:solidFill>
                  <a:schemeClr val="bg2">
                    <a:lumMod val="50000"/>
                  </a:schemeClr>
                </a:solidFill>
              </a:rPr>
              <a:t>M. </a:t>
            </a:r>
            <a:r>
              <a:rPr lang="en-AU" sz="1100" dirty="0" err="1">
                <a:solidFill>
                  <a:schemeClr val="bg2">
                    <a:lumMod val="50000"/>
                  </a:schemeClr>
                </a:solidFill>
              </a:rPr>
              <a:t>Aldwairi</a:t>
            </a:r>
            <a:r>
              <a:rPr lang="en-AU" sz="1100" dirty="0">
                <a:solidFill>
                  <a:schemeClr val="bg2">
                    <a:lumMod val="50000"/>
                  </a:schemeClr>
                </a:solidFill>
              </a:rPr>
              <a:t> and A. </a:t>
            </a:r>
            <a:r>
              <a:rPr lang="en-AU" sz="1100" dirty="0" err="1">
                <a:solidFill>
                  <a:schemeClr val="bg2">
                    <a:lumMod val="50000"/>
                  </a:schemeClr>
                </a:solidFill>
              </a:rPr>
              <a:t>Alwahedi</a:t>
            </a:r>
            <a:r>
              <a:rPr lang="en-AU" sz="1100" dirty="0">
                <a:solidFill>
                  <a:schemeClr val="bg2">
                    <a:lumMod val="50000"/>
                  </a:schemeClr>
                </a:solidFill>
              </a:rPr>
              <a:t>, “Detecting fake news in social media networks,” PCS, vol. 141, 2018.</a:t>
            </a: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4F84CA14-8759-B4CE-35C2-72D52C801349}"/>
              </a:ext>
            </a:extLst>
          </p:cNvPr>
          <p:cNvSpPr txBox="1"/>
          <p:nvPr/>
        </p:nvSpPr>
        <p:spPr>
          <a:xfrm>
            <a:off x="931607" y="606937"/>
            <a:ext cx="79502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73994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>
            <a:extLst>
              <a:ext uri="{FF2B5EF4-FFF2-40B4-BE49-F238E27FC236}">
                <a16:creationId xmlns:a16="http://schemas.microsoft.com/office/drawing/2014/main" id="{278AB9AB-A537-2DC2-5599-092B451E6E82}"/>
              </a:ext>
            </a:extLst>
          </p:cNvPr>
          <p:cNvSpPr txBox="1"/>
          <p:nvPr/>
        </p:nvSpPr>
        <p:spPr>
          <a:xfrm>
            <a:off x="508820" y="411480"/>
            <a:ext cx="9258300" cy="944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COVID-19 Misinformation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DC29C3-8D5D-D1B9-712D-8C2513F7E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739" y="2032344"/>
            <a:ext cx="6864338" cy="28974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9714C8-A9BD-C84A-4E61-7FF884EA6863}"/>
              </a:ext>
            </a:extLst>
          </p:cNvPr>
          <p:cNvSpPr/>
          <p:nvPr/>
        </p:nvSpPr>
        <p:spPr>
          <a:xfrm>
            <a:off x="1416241" y="2939933"/>
            <a:ext cx="5980674" cy="19898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E42BE9-357E-5A4D-AE37-5A0F794E9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385" y="2059483"/>
            <a:ext cx="6901692" cy="16341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A53491-160D-33D5-43F5-32D8E5F2859C}"/>
              </a:ext>
            </a:extLst>
          </p:cNvPr>
          <p:cNvSpPr/>
          <p:nvPr/>
        </p:nvSpPr>
        <p:spPr>
          <a:xfrm>
            <a:off x="7724722" y="1946290"/>
            <a:ext cx="1698355" cy="15949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0A83E-D01A-52CB-32A5-C00673C2F4F6}"/>
              </a:ext>
            </a:extLst>
          </p:cNvPr>
          <p:cNvSpPr txBox="1"/>
          <p:nvPr/>
        </p:nvSpPr>
        <p:spPr>
          <a:xfrm>
            <a:off x="7955285" y="2059483"/>
            <a:ext cx="1909560" cy="994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Montserrat Classic Bold"/>
              </a:rPr>
              <a:t>Fake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EBCC2-566F-652D-F4D3-E2A2AD6A39AB}"/>
              </a:ext>
            </a:extLst>
          </p:cNvPr>
          <p:cNvSpPr txBox="1"/>
          <p:nvPr/>
        </p:nvSpPr>
        <p:spPr>
          <a:xfrm>
            <a:off x="591908" y="1024368"/>
            <a:ext cx="4815840" cy="975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Montserrat Classic Bold"/>
              </a:rPr>
              <a:t>For example…</a:t>
            </a: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BD332614-BA4F-31B4-E68E-10C59EF55626}"/>
              </a:ext>
            </a:extLst>
          </p:cNvPr>
          <p:cNvSpPr/>
          <p:nvPr/>
        </p:nvSpPr>
        <p:spPr>
          <a:xfrm flipH="1">
            <a:off x="1114439" y="3903406"/>
            <a:ext cx="1127316" cy="52111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1" name="TextBox 4">
            <a:extLst>
              <a:ext uri="{FF2B5EF4-FFF2-40B4-BE49-F238E27FC236}">
                <a16:creationId xmlns:a16="http://schemas.microsoft.com/office/drawing/2014/main" id="{39BBDEA7-7262-CFD3-A0CE-B5734356CB46}"/>
              </a:ext>
            </a:extLst>
          </p:cNvPr>
          <p:cNvSpPr txBox="1"/>
          <p:nvPr/>
        </p:nvSpPr>
        <p:spPr>
          <a:xfrm>
            <a:off x="1008165" y="3995825"/>
            <a:ext cx="1339863" cy="39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2E2E2E"/>
                </a:solidFill>
                <a:latin typeface="Montserrat Classic Bold"/>
              </a:rPr>
              <a:t>1</a:t>
            </a:r>
          </a:p>
        </p:txBody>
      </p:sp>
      <p:sp>
        <p:nvSpPr>
          <p:cNvPr id="32" name="TextBox 13">
            <a:extLst>
              <a:ext uri="{FF2B5EF4-FFF2-40B4-BE49-F238E27FC236}">
                <a16:creationId xmlns:a16="http://schemas.microsoft.com/office/drawing/2014/main" id="{B900C3B3-C36E-86CE-07AF-0EBB74D49DFB}"/>
              </a:ext>
            </a:extLst>
          </p:cNvPr>
          <p:cNvSpPr txBox="1"/>
          <p:nvPr/>
        </p:nvSpPr>
        <p:spPr>
          <a:xfrm>
            <a:off x="2454302" y="3966931"/>
            <a:ext cx="7455849" cy="44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>
                <a:solidFill>
                  <a:srgbClr val="2E2E2E"/>
                </a:solidFill>
                <a:latin typeface="Montserrat Classic"/>
              </a:rPr>
              <a:t>As it spreads, it reinforces and amplifies our prejudices.</a:t>
            </a:r>
          </a:p>
        </p:txBody>
      </p:sp>
      <p:sp>
        <p:nvSpPr>
          <p:cNvPr id="33" name="Freeform 3">
            <a:extLst>
              <a:ext uri="{FF2B5EF4-FFF2-40B4-BE49-F238E27FC236}">
                <a16:creationId xmlns:a16="http://schemas.microsoft.com/office/drawing/2014/main" id="{AC1A7912-44E4-C747-57DD-751668098734}"/>
              </a:ext>
            </a:extLst>
          </p:cNvPr>
          <p:cNvSpPr/>
          <p:nvPr/>
        </p:nvSpPr>
        <p:spPr>
          <a:xfrm flipH="1">
            <a:off x="1769963" y="4536289"/>
            <a:ext cx="1127316" cy="52111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20B5617C-1ABC-532A-8098-8333EC9D4E83}"/>
              </a:ext>
            </a:extLst>
          </p:cNvPr>
          <p:cNvSpPr txBox="1"/>
          <p:nvPr/>
        </p:nvSpPr>
        <p:spPr>
          <a:xfrm>
            <a:off x="1663689" y="4628708"/>
            <a:ext cx="1339863" cy="39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2E2E2E"/>
                </a:solidFill>
                <a:latin typeface="Montserrat Classic Bold"/>
              </a:rPr>
              <a:t>2</a:t>
            </a: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2B1F469A-A8A7-C93C-D5AD-421E7CE68E17}"/>
              </a:ext>
            </a:extLst>
          </p:cNvPr>
          <p:cNvSpPr txBox="1"/>
          <p:nvPr/>
        </p:nvSpPr>
        <p:spPr>
          <a:xfrm>
            <a:off x="3109826" y="4599814"/>
            <a:ext cx="8787206" cy="44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>
                <a:solidFill>
                  <a:srgbClr val="2E2E2E"/>
                </a:solidFill>
                <a:latin typeface="Montserrat Classic"/>
              </a:rPr>
              <a:t>Human are major collaborators of false information, but Bots do accelerate it.</a:t>
            </a:r>
          </a:p>
        </p:txBody>
      </p:sp>
      <p:sp>
        <p:nvSpPr>
          <p:cNvPr id="36" name="Freeform 3">
            <a:extLst>
              <a:ext uri="{FF2B5EF4-FFF2-40B4-BE49-F238E27FC236}">
                <a16:creationId xmlns:a16="http://schemas.microsoft.com/office/drawing/2014/main" id="{B597A0C3-C5FA-C1DD-D597-FC6655253B7F}"/>
              </a:ext>
            </a:extLst>
          </p:cNvPr>
          <p:cNvSpPr/>
          <p:nvPr/>
        </p:nvSpPr>
        <p:spPr>
          <a:xfrm flipH="1">
            <a:off x="2454302" y="5166471"/>
            <a:ext cx="1127316" cy="521110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37" name="TextBox 4">
            <a:extLst>
              <a:ext uri="{FF2B5EF4-FFF2-40B4-BE49-F238E27FC236}">
                <a16:creationId xmlns:a16="http://schemas.microsoft.com/office/drawing/2014/main" id="{BA237B91-2A1E-FD84-3F4D-36F42768559D}"/>
              </a:ext>
            </a:extLst>
          </p:cNvPr>
          <p:cNvSpPr txBox="1"/>
          <p:nvPr/>
        </p:nvSpPr>
        <p:spPr>
          <a:xfrm>
            <a:off x="2348028" y="5258890"/>
            <a:ext cx="1339863" cy="39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2E2E2E"/>
                </a:solidFill>
                <a:latin typeface="Montserrat Classic Bold"/>
              </a:rPr>
              <a:t>3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F8B34098-52A0-30CF-AFCE-97FD5A9B0941}"/>
              </a:ext>
            </a:extLst>
          </p:cNvPr>
          <p:cNvSpPr txBox="1"/>
          <p:nvPr/>
        </p:nvSpPr>
        <p:spPr>
          <a:xfrm>
            <a:off x="3794165" y="5229996"/>
            <a:ext cx="7455849" cy="443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2000" dirty="0">
                <a:solidFill>
                  <a:srgbClr val="2E2E2E"/>
                </a:solidFill>
                <a:latin typeface="Montserrat Classic"/>
              </a:rPr>
              <a:t>It affects everyone and differently </a:t>
            </a:r>
            <a:r>
              <a:rPr lang="en-US" sz="1400" i="1" dirty="0">
                <a:solidFill>
                  <a:srgbClr val="2E2E2E"/>
                </a:solidFill>
                <a:latin typeface="Montserrat Classic"/>
              </a:rPr>
              <a:t>[</a:t>
            </a:r>
            <a:r>
              <a:rPr lang="en-US" sz="1400" i="1" dirty="0" err="1">
                <a:solidFill>
                  <a:srgbClr val="2E2E2E"/>
                </a:solidFill>
                <a:latin typeface="Montserrat Classic"/>
              </a:rPr>
              <a:t>Starbird</a:t>
            </a:r>
            <a:r>
              <a:rPr lang="en-US" sz="1400" i="1" dirty="0">
                <a:solidFill>
                  <a:srgbClr val="2E2E2E"/>
                </a:solidFill>
                <a:latin typeface="Montserrat Classic"/>
              </a:rPr>
              <a:t> et al. 2019]</a:t>
            </a:r>
            <a:endParaRPr lang="en-US" sz="2000" i="1" dirty="0">
              <a:solidFill>
                <a:srgbClr val="2E2E2E"/>
              </a:solidFill>
              <a:latin typeface="Montserrat Classic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ED2B5E-EA09-1EB4-5D5A-F94E002D44AA}"/>
              </a:ext>
            </a:extLst>
          </p:cNvPr>
          <p:cNvSpPr txBox="1"/>
          <p:nvPr/>
        </p:nvSpPr>
        <p:spPr>
          <a:xfrm>
            <a:off x="9864845" y="1638513"/>
            <a:ext cx="4102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ontserrat Classic"/>
              </a:rPr>
              <a:t>Source: PolitiFact</a:t>
            </a:r>
            <a:endParaRPr lang="en-AU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2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34" grpId="0"/>
      <p:bldP spid="35" grpId="0"/>
      <p:bldP spid="36" grpId="0" animBg="1"/>
      <p:bldP spid="37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>
            <a:extLst>
              <a:ext uri="{FF2B5EF4-FFF2-40B4-BE49-F238E27FC236}">
                <a16:creationId xmlns:a16="http://schemas.microsoft.com/office/drawing/2014/main" id="{278AB9AB-A537-2DC2-5599-092B451E6E82}"/>
              </a:ext>
            </a:extLst>
          </p:cNvPr>
          <p:cNvSpPr txBox="1"/>
          <p:nvPr/>
        </p:nvSpPr>
        <p:spPr>
          <a:xfrm>
            <a:off x="508820" y="411480"/>
            <a:ext cx="11466870" cy="944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Background and Current Works</a:t>
            </a:r>
          </a:p>
        </p:txBody>
      </p:sp>
      <p:pic>
        <p:nvPicPr>
          <p:cNvPr id="16" name="Picture 4" descr="Detecting fake news, at its source | EurekAlert!">
            <a:extLst>
              <a:ext uri="{FF2B5EF4-FFF2-40B4-BE49-F238E27FC236}">
                <a16:creationId xmlns:a16="http://schemas.microsoft.com/office/drawing/2014/main" id="{E5946332-3E1E-AA30-5921-392DE03E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6" b="96860" l="2639" r="97778">
                        <a14:foregroundMark x1="86528" y1="41983" x2="86528" y2="41983"/>
                        <a14:foregroundMark x1="67778" y1="25289" x2="73472" y2="73388"/>
                        <a14:foregroundMark x1="67083" y1="32727" x2="57639" y2="28595"/>
                        <a14:foregroundMark x1="64306" y1="26116" x2="66111" y2="19008"/>
                        <a14:foregroundMark x1="58333" y1="22645" x2="41389" y2="17190"/>
                        <a14:foregroundMark x1="81944" y1="42810" x2="90000" y2="70909"/>
                        <a14:foregroundMark x1="90000" y1="38678" x2="97778" y2="68099"/>
                        <a14:foregroundMark x1="97778" y1="68099" x2="82500" y2="84298"/>
                        <a14:foregroundMark x1="82500" y1="84298" x2="79444" y2="84298"/>
                        <a14:foregroundMark x1="81944" y1="85124" x2="88611" y2="96860"/>
                        <a14:foregroundMark x1="16389" y1="62149" x2="2639" y2="54545"/>
                        <a14:foregroundMark x1="23472" y1="30579" x2="36667" y2="18512"/>
                        <a14:foregroundMark x1="36667" y1="18512" x2="48194" y2="15537"/>
                        <a14:foregroundMark x1="48194" y1="15537" x2="57222" y2="24298"/>
                        <a14:foregroundMark x1="56944" y1="20661" x2="39861" y2="17355"/>
                        <a14:foregroundMark x1="39861" y1="17355" x2="28750" y2="19835"/>
                        <a14:foregroundMark x1="30139" y1="95207" x2="27639" y2="96860"/>
                        <a14:foregroundMark x1="70694" y1="8926" x2="70694" y2="8926"/>
                        <a14:backgroundMark x1="556" y1="82149" x2="972" y2="99008"/>
                        <a14:backgroundMark x1="972" y1="99008" x2="972" y2="990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63" y="1627505"/>
            <a:ext cx="1692152" cy="142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87,300+ Article Stock Photos, Pictures &amp; Royalty-Free Images - iStock |  Reading article, News, Scientific article">
            <a:extLst>
              <a:ext uri="{FF2B5EF4-FFF2-40B4-BE49-F238E27FC236}">
                <a16:creationId xmlns:a16="http://schemas.microsoft.com/office/drawing/2014/main" id="{F94F8BC2-DA86-FED3-6B4B-A2A39FC5B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743" y="1387698"/>
            <a:ext cx="2087102" cy="208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uman In the Loop for Machine Learning | by TagX | Medium">
            <a:extLst>
              <a:ext uri="{FF2B5EF4-FFF2-40B4-BE49-F238E27FC236}">
                <a16:creationId xmlns:a16="http://schemas.microsoft.com/office/drawing/2014/main" id="{D52F0E92-E8B8-2341-E08E-61E1349D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448" y="1612265"/>
            <a:ext cx="4086566" cy="230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1BBB27-6789-A6D3-0F0F-70564CDFC3A2}"/>
              </a:ext>
            </a:extLst>
          </p:cNvPr>
          <p:cNvSpPr txBox="1"/>
          <p:nvPr/>
        </p:nvSpPr>
        <p:spPr>
          <a:xfrm>
            <a:off x="1380492" y="3376038"/>
            <a:ext cx="4102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E2E2E"/>
                </a:solidFill>
                <a:latin typeface="Montserrat Classic"/>
              </a:rPr>
              <a:t>[Zhang et al. WWW‘18]</a:t>
            </a:r>
            <a:br>
              <a:rPr lang="en-US" sz="2000" dirty="0">
                <a:solidFill>
                  <a:srgbClr val="2E2E2E"/>
                </a:solidFill>
                <a:latin typeface="Montserrat Classic"/>
              </a:rPr>
            </a:br>
            <a:endParaRPr lang="en-A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AC7C51-CB02-BDFD-560A-C13684D2A6EA}"/>
              </a:ext>
            </a:extLst>
          </p:cNvPr>
          <p:cNvSpPr txBox="1"/>
          <p:nvPr/>
        </p:nvSpPr>
        <p:spPr>
          <a:xfrm>
            <a:off x="4474596" y="3376038"/>
            <a:ext cx="4786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E2E2E"/>
                </a:solidFill>
                <a:latin typeface="Montserrat Classic"/>
              </a:rPr>
              <a:t>[Wang et al. AAAI’ 19]</a:t>
            </a:r>
            <a:br>
              <a:rPr lang="en-US" dirty="0">
                <a:solidFill>
                  <a:srgbClr val="2E2E2E"/>
                </a:solidFill>
                <a:latin typeface="Montserrat Classic"/>
              </a:rPr>
            </a:br>
            <a:endParaRPr lang="en-AU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20581-B69A-C6E5-9DB1-73FB483397D2}"/>
              </a:ext>
            </a:extLst>
          </p:cNvPr>
          <p:cNvSpPr txBox="1"/>
          <p:nvPr/>
        </p:nvSpPr>
        <p:spPr>
          <a:xfrm>
            <a:off x="8463656" y="3376038"/>
            <a:ext cx="38914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E2E2E"/>
                </a:solidFill>
                <a:latin typeface="Montserrat Classic"/>
              </a:rPr>
              <a:t>[Bonet </a:t>
            </a:r>
            <a:r>
              <a:rPr lang="en-US" sz="1400" dirty="0" err="1">
                <a:solidFill>
                  <a:srgbClr val="2E2E2E"/>
                </a:solidFill>
                <a:latin typeface="Montserrat Classic"/>
              </a:rPr>
              <a:t>Jover</a:t>
            </a:r>
            <a:r>
              <a:rPr lang="en-US" sz="1400" dirty="0">
                <a:solidFill>
                  <a:srgbClr val="2E2E2E"/>
                </a:solidFill>
                <a:latin typeface="Montserrat Classic"/>
              </a:rPr>
              <a:t>, 2021]</a:t>
            </a:r>
            <a:br>
              <a:rPr lang="en-US" sz="2000" dirty="0">
                <a:solidFill>
                  <a:srgbClr val="2E2E2E"/>
                </a:solidFill>
                <a:latin typeface="Montserrat Classic"/>
              </a:rPr>
            </a:br>
            <a:endParaRPr lang="en-AU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42DEDB-958D-60B7-05A6-9B4FD2E28281}"/>
              </a:ext>
            </a:extLst>
          </p:cNvPr>
          <p:cNvSpPr txBox="1"/>
          <p:nvPr/>
        </p:nvSpPr>
        <p:spPr>
          <a:xfrm>
            <a:off x="4608851" y="5655703"/>
            <a:ext cx="5158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E2E2E"/>
                </a:solidFill>
                <a:latin typeface="Montserrat Classic"/>
              </a:rPr>
              <a:t>[Rosas et al. ACL’18]</a:t>
            </a:r>
            <a:br>
              <a:rPr lang="en-US" dirty="0">
                <a:solidFill>
                  <a:srgbClr val="2E2E2E"/>
                </a:solidFill>
                <a:latin typeface="Montserrat Classic"/>
              </a:rPr>
            </a:br>
            <a:endParaRPr lang="en-A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BB051F-9D3B-9B84-0DAF-88C1AA8684B9}"/>
              </a:ext>
            </a:extLst>
          </p:cNvPr>
          <p:cNvSpPr txBox="1"/>
          <p:nvPr/>
        </p:nvSpPr>
        <p:spPr>
          <a:xfrm>
            <a:off x="102297" y="5733709"/>
            <a:ext cx="4102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ontserrat Classic"/>
              </a:rPr>
              <a:t>Source: Google Images</a:t>
            </a:r>
            <a:endParaRPr lang="en-AU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9" name="Picture 38" descr="A comparison of a comparison of a comparison of a comparison of a comparison of a comparison of a comparison of a comparison of a comparison of a comparison of a comparison of a comparison of a comparison of&#10;&#10;Description automatically generated">
            <a:extLst>
              <a:ext uri="{FF2B5EF4-FFF2-40B4-BE49-F238E27FC236}">
                <a16:creationId xmlns:a16="http://schemas.microsoft.com/office/drawing/2014/main" id="{7BFF3549-6D86-AFCD-8B65-5B3410F6FF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59" y="4171560"/>
            <a:ext cx="3231670" cy="14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59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">
            <a:extLst>
              <a:ext uri="{FF2B5EF4-FFF2-40B4-BE49-F238E27FC236}">
                <a16:creationId xmlns:a16="http://schemas.microsoft.com/office/drawing/2014/main" id="{278AB9AB-A537-2DC2-5599-092B451E6E82}"/>
              </a:ext>
            </a:extLst>
          </p:cNvPr>
          <p:cNvSpPr txBox="1"/>
          <p:nvPr/>
        </p:nvSpPr>
        <p:spPr>
          <a:xfrm>
            <a:off x="508820" y="411480"/>
            <a:ext cx="9258300" cy="944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Challenges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1BBB27-6789-A6D3-0F0F-70564CDFC3A2}"/>
              </a:ext>
            </a:extLst>
          </p:cNvPr>
          <p:cNvSpPr txBox="1"/>
          <p:nvPr/>
        </p:nvSpPr>
        <p:spPr>
          <a:xfrm>
            <a:off x="745853" y="4036210"/>
            <a:ext cx="41026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E2E2E"/>
                </a:solidFill>
                <a:latin typeface="Montserrat Classic"/>
              </a:rPr>
              <a:t>Manual Annotation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2E2E2E"/>
                </a:solidFill>
                <a:latin typeface="Montserrat Classic"/>
              </a:rPr>
              <a:t>Hard to scale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2E2E2E"/>
                </a:solidFill>
                <a:latin typeface="Montserrat Classic"/>
              </a:rPr>
              <a:t>Incur delays </a:t>
            </a:r>
            <a:endParaRPr lang="en-A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AC7C51-CB02-BDFD-560A-C13684D2A6EA}"/>
              </a:ext>
            </a:extLst>
          </p:cNvPr>
          <p:cNvSpPr txBox="1"/>
          <p:nvPr/>
        </p:nvSpPr>
        <p:spPr>
          <a:xfrm>
            <a:off x="3499239" y="4032756"/>
            <a:ext cx="47864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E2E2E"/>
                </a:solidFill>
                <a:latin typeface="Montserrat Classic"/>
              </a:rPr>
              <a:t>Lack of large </a:t>
            </a:r>
            <a:r>
              <a:rPr lang="en-US" sz="1400" b="1" dirty="0">
                <a:solidFill>
                  <a:srgbClr val="2E2E2E"/>
                </a:solidFill>
                <a:latin typeface="Montserrat Classic"/>
              </a:rPr>
              <a:t>Labeled Dataset</a:t>
            </a:r>
            <a:br>
              <a:rPr lang="en-US" sz="1400" dirty="0">
                <a:solidFill>
                  <a:srgbClr val="2E2E2E"/>
                </a:solidFill>
                <a:latin typeface="Montserrat Classic"/>
              </a:rPr>
            </a:br>
            <a:r>
              <a:rPr lang="en-US" sz="1400" dirty="0">
                <a:solidFill>
                  <a:srgbClr val="2E2E2E"/>
                </a:solidFill>
                <a:latin typeface="Montserrat Classic"/>
              </a:rPr>
              <a:t>To build a robust fake news </a:t>
            </a:r>
            <a:br>
              <a:rPr lang="en-US" sz="1400" dirty="0">
                <a:solidFill>
                  <a:srgbClr val="2E2E2E"/>
                </a:solidFill>
                <a:latin typeface="Montserrat Classic"/>
              </a:rPr>
            </a:br>
            <a:r>
              <a:rPr lang="en-US" sz="1400" dirty="0">
                <a:solidFill>
                  <a:srgbClr val="2E2E2E"/>
                </a:solidFill>
                <a:latin typeface="Montserrat Classic"/>
              </a:rPr>
              <a:t>detection model</a:t>
            </a:r>
            <a:endParaRPr lang="en-AU" sz="1400" dirty="0"/>
          </a:p>
        </p:txBody>
      </p:sp>
      <p:pic>
        <p:nvPicPr>
          <p:cNvPr id="2" name="Picture 2" descr="Resources &amp; Articles | Housing Europe">
            <a:extLst>
              <a:ext uri="{FF2B5EF4-FFF2-40B4-BE49-F238E27FC236}">
                <a16:creationId xmlns:a16="http://schemas.microsoft.com/office/drawing/2014/main" id="{911F17C0-A1BC-F625-6458-A59FACB0D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08" y="2383849"/>
            <a:ext cx="1623520" cy="1386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4AE1956-44A3-D532-9371-8BC1EAE28AD3}"/>
              </a:ext>
            </a:extLst>
          </p:cNvPr>
          <p:cNvSpPr/>
          <p:nvPr/>
        </p:nvSpPr>
        <p:spPr>
          <a:xfrm>
            <a:off x="3499239" y="2681346"/>
            <a:ext cx="240725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A655FE-0F38-FB07-6C16-01A51D8FD8CE}"/>
              </a:ext>
            </a:extLst>
          </p:cNvPr>
          <p:cNvSpPr/>
          <p:nvPr/>
        </p:nvSpPr>
        <p:spPr>
          <a:xfrm>
            <a:off x="3875610" y="2681346"/>
            <a:ext cx="240725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A2F371C-78AF-7250-BC9F-1D4DA82A5574}"/>
              </a:ext>
            </a:extLst>
          </p:cNvPr>
          <p:cNvSpPr/>
          <p:nvPr/>
        </p:nvSpPr>
        <p:spPr>
          <a:xfrm>
            <a:off x="4718472" y="2441414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B05E65-F5A3-5944-4C58-2A7BF2144786}"/>
              </a:ext>
            </a:extLst>
          </p:cNvPr>
          <p:cNvSpPr/>
          <p:nvPr/>
        </p:nvSpPr>
        <p:spPr>
          <a:xfrm>
            <a:off x="5045080" y="2429440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CF9F827-B11F-4288-130C-DA47E8B337DB}"/>
              </a:ext>
            </a:extLst>
          </p:cNvPr>
          <p:cNvSpPr/>
          <p:nvPr/>
        </p:nvSpPr>
        <p:spPr>
          <a:xfrm>
            <a:off x="5379261" y="2431617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1BBD29-2F65-30A0-5D55-A4EF8AF5D262}"/>
              </a:ext>
            </a:extLst>
          </p:cNvPr>
          <p:cNvSpPr/>
          <p:nvPr/>
        </p:nvSpPr>
        <p:spPr>
          <a:xfrm>
            <a:off x="5711253" y="2435971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1A7F83-F29E-060D-53AE-A9A7A4A02E14}"/>
              </a:ext>
            </a:extLst>
          </p:cNvPr>
          <p:cNvSpPr/>
          <p:nvPr/>
        </p:nvSpPr>
        <p:spPr>
          <a:xfrm>
            <a:off x="6045434" y="2435971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D1CD69-479C-CECB-1862-E985862399B4}"/>
              </a:ext>
            </a:extLst>
          </p:cNvPr>
          <p:cNvSpPr/>
          <p:nvPr/>
        </p:nvSpPr>
        <p:spPr>
          <a:xfrm>
            <a:off x="4718472" y="2727923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CF37D7-3298-34BA-54A2-233E3535577B}"/>
              </a:ext>
            </a:extLst>
          </p:cNvPr>
          <p:cNvSpPr/>
          <p:nvPr/>
        </p:nvSpPr>
        <p:spPr>
          <a:xfrm>
            <a:off x="5045080" y="2715949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16F76A-3E94-C297-CD16-C31446477FB3}"/>
              </a:ext>
            </a:extLst>
          </p:cNvPr>
          <p:cNvSpPr/>
          <p:nvPr/>
        </p:nvSpPr>
        <p:spPr>
          <a:xfrm>
            <a:off x="5379261" y="2718126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D9C536-7821-2002-6147-1E12579A78E9}"/>
              </a:ext>
            </a:extLst>
          </p:cNvPr>
          <p:cNvSpPr/>
          <p:nvPr/>
        </p:nvSpPr>
        <p:spPr>
          <a:xfrm>
            <a:off x="5711253" y="2722480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CA25D-5229-6C58-BDC9-C99DD7318A97}"/>
              </a:ext>
            </a:extLst>
          </p:cNvPr>
          <p:cNvSpPr/>
          <p:nvPr/>
        </p:nvSpPr>
        <p:spPr>
          <a:xfrm>
            <a:off x="6045434" y="2722480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0DF24E8-C19A-39E4-709F-72FED9BD3036}"/>
              </a:ext>
            </a:extLst>
          </p:cNvPr>
          <p:cNvSpPr/>
          <p:nvPr/>
        </p:nvSpPr>
        <p:spPr>
          <a:xfrm>
            <a:off x="4735755" y="3020963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F3E0B8C-7250-D0A7-66B4-C72AF7FD2957}"/>
              </a:ext>
            </a:extLst>
          </p:cNvPr>
          <p:cNvSpPr/>
          <p:nvPr/>
        </p:nvSpPr>
        <p:spPr>
          <a:xfrm>
            <a:off x="5062363" y="3008989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ACC65BD-C404-129B-56DF-8AECEA6518D8}"/>
              </a:ext>
            </a:extLst>
          </p:cNvPr>
          <p:cNvSpPr/>
          <p:nvPr/>
        </p:nvSpPr>
        <p:spPr>
          <a:xfrm>
            <a:off x="5396544" y="3011166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5F983B4-E973-4E57-4CF8-E205DFAAE057}"/>
              </a:ext>
            </a:extLst>
          </p:cNvPr>
          <p:cNvSpPr/>
          <p:nvPr/>
        </p:nvSpPr>
        <p:spPr>
          <a:xfrm>
            <a:off x="5728536" y="3015520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ABC1FE-BE5D-706E-1B48-61D4DA99D18D}"/>
              </a:ext>
            </a:extLst>
          </p:cNvPr>
          <p:cNvSpPr/>
          <p:nvPr/>
        </p:nvSpPr>
        <p:spPr>
          <a:xfrm>
            <a:off x="6062717" y="3015520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953078D-4058-18D1-790B-D96023EB2BBF}"/>
              </a:ext>
            </a:extLst>
          </p:cNvPr>
          <p:cNvSpPr/>
          <p:nvPr/>
        </p:nvSpPr>
        <p:spPr>
          <a:xfrm>
            <a:off x="4735755" y="3314003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19691A4-D1A9-6C57-DE24-3E8E0E56950B}"/>
              </a:ext>
            </a:extLst>
          </p:cNvPr>
          <p:cNvSpPr/>
          <p:nvPr/>
        </p:nvSpPr>
        <p:spPr>
          <a:xfrm>
            <a:off x="5062363" y="3302029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B844677-B92E-055B-B9E8-CD07EF754577}"/>
              </a:ext>
            </a:extLst>
          </p:cNvPr>
          <p:cNvSpPr/>
          <p:nvPr/>
        </p:nvSpPr>
        <p:spPr>
          <a:xfrm>
            <a:off x="5396544" y="3304206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D57ED18-5E48-A5B8-D6BD-B76140AA5C51}"/>
              </a:ext>
            </a:extLst>
          </p:cNvPr>
          <p:cNvSpPr/>
          <p:nvPr/>
        </p:nvSpPr>
        <p:spPr>
          <a:xfrm>
            <a:off x="5728536" y="3308560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9162CE-339B-1F26-AB26-161A38522D9F}"/>
              </a:ext>
            </a:extLst>
          </p:cNvPr>
          <p:cNvSpPr/>
          <p:nvPr/>
        </p:nvSpPr>
        <p:spPr>
          <a:xfrm>
            <a:off x="6062717" y="3308560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67054EF-0D2C-57F3-BE24-58AB8C5540BA}"/>
              </a:ext>
            </a:extLst>
          </p:cNvPr>
          <p:cNvSpPr/>
          <p:nvPr/>
        </p:nvSpPr>
        <p:spPr>
          <a:xfrm>
            <a:off x="4758448" y="3600512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0AC16-9114-AE30-7DAD-BAF81575113B}"/>
              </a:ext>
            </a:extLst>
          </p:cNvPr>
          <p:cNvSpPr/>
          <p:nvPr/>
        </p:nvSpPr>
        <p:spPr>
          <a:xfrm>
            <a:off x="5085056" y="3588538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4F39E5-46B1-5457-0BC8-50E8B6B49678}"/>
              </a:ext>
            </a:extLst>
          </p:cNvPr>
          <p:cNvSpPr/>
          <p:nvPr/>
        </p:nvSpPr>
        <p:spPr>
          <a:xfrm>
            <a:off x="5419237" y="3590715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CDB8350-4CB0-311B-C629-8F8336F246F8}"/>
              </a:ext>
            </a:extLst>
          </p:cNvPr>
          <p:cNvSpPr/>
          <p:nvPr/>
        </p:nvSpPr>
        <p:spPr>
          <a:xfrm>
            <a:off x="5751229" y="3595069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B22E5EB-217B-FF80-E64A-62F2072661E2}"/>
              </a:ext>
            </a:extLst>
          </p:cNvPr>
          <p:cNvSpPr/>
          <p:nvPr/>
        </p:nvSpPr>
        <p:spPr>
          <a:xfrm>
            <a:off x="6085410" y="3595069"/>
            <a:ext cx="240725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361CDCF-71D3-8F3E-BFCA-C6084CB01C7F}"/>
              </a:ext>
            </a:extLst>
          </p:cNvPr>
          <p:cNvSpPr/>
          <p:nvPr/>
        </p:nvSpPr>
        <p:spPr>
          <a:xfrm>
            <a:off x="3862641" y="2998023"/>
            <a:ext cx="240725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F860C7A-1AA4-B204-8F47-87CAAF71379F}"/>
              </a:ext>
            </a:extLst>
          </p:cNvPr>
          <p:cNvSpPr/>
          <p:nvPr/>
        </p:nvSpPr>
        <p:spPr>
          <a:xfrm>
            <a:off x="3508013" y="2998023"/>
            <a:ext cx="240725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49E12CD-15A0-2F78-5F4C-D6AAAE154126}"/>
              </a:ext>
            </a:extLst>
          </p:cNvPr>
          <p:cNvSpPr/>
          <p:nvPr/>
        </p:nvSpPr>
        <p:spPr>
          <a:xfrm>
            <a:off x="3873716" y="3314700"/>
            <a:ext cx="240725" cy="228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6C4F8C-71F4-A2E7-FD99-C6743D365185}"/>
              </a:ext>
            </a:extLst>
          </p:cNvPr>
          <p:cNvSpPr/>
          <p:nvPr/>
        </p:nvSpPr>
        <p:spPr>
          <a:xfrm>
            <a:off x="3506223" y="3325764"/>
            <a:ext cx="240725" cy="22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6" name="Picture 45" descr="Diagram, venn diagram&#10;&#10;Description automatically generated">
            <a:extLst>
              <a:ext uri="{FF2B5EF4-FFF2-40B4-BE49-F238E27FC236}">
                <a16:creationId xmlns:a16="http://schemas.microsoft.com/office/drawing/2014/main" id="{1D348F14-DD72-012D-08EA-9DFD793DCB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312" y="2141550"/>
            <a:ext cx="2766318" cy="2921194"/>
          </a:xfrm>
          <a:prstGeom prst="rect">
            <a:avLst/>
          </a:prstGeom>
        </p:spPr>
      </p:pic>
      <p:pic>
        <p:nvPicPr>
          <p:cNvPr id="47" name="Picture 6" descr="Unbotify | Behavioral Biometric Bot Detection | Adjust">
            <a:extLst>
              <a:ext uri="{FF2B5EF4-FFF2-40B4-BE49-F238E27FC236}">
                <a16:creationId xmlns:a16="http://schemas.microsoft.com/office/drawing/2014/main" id="{B315E8CD-F566-8750-0885-DAAD91F8D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85" y="2587045"/>
            <a:ext cx="2181018" cy="218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3A9A9CE-9F5D-36D2-8C70-1B70F0F58616}"/>
              </a:ext>
            </a:extLst>
          </p:cNvPr>
          <p:cNvSpPr txBox="1"/>
          <p:nvPr/>
        </p:nvSpPr>
        <p:spPr>
          <a:xfrm>
            <a:off x="7488479" y="5193955"/>
            <a:ext cx="6248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Montserrat Classic"/>
              </a:rPr>
              <a:t>No work that takes both (false information and bots) </a:t>
            </a:r>
          </a:p>
          <a:p>
            <a:r>
              <a:rPr lang="en-US" sz="1400" dirty="0">
                <a:latin typeface="Montserrat Classic"/>
              </a:rPr>
              <a:t>into consideration</a:t>
            </a:r>
            <a:endParaRPr lang="en-AU" sz="1400" dirty="0"/>
          </a:p>
        </p:txBody>
      </p:sp>
      <p:sp>
        <p:nvSpPr>
          <p:cNvPr id="49" name="Freeform 3">
            <a:extLst>
              <a:ext uri="{FF2B5EF4-FFF2-40B4-BE49-F238E27FC236}">
                <a16:creationId xmlns:a16="http://schemas.microsoft.com/office/drawing/2014/main" id="{1B492A16-CCF6-E083-2448-FE36B353DB7F}"/>
              </a:ext>
            </a:extLst>
          </p:cNvPr>
          <p:cNvSpPr/>
          <p:nvPr/>
        </p:nvSpPr>
        <p:spPr>
          <a:xfrm>
            <a:off x="1323058" y="1470537"/>
            <a:ext cx="604064" cy="543090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50" name="Freeform 4">
            <a:extLst>
              <a:ext uri="{FF2B5EF4-FFF2-40B4-BE49-F238E27FC236}">
                <a16:creationId xmlns:a16="http://schemas.microsoft.com/office/drawing/2014/main" id="{DBA8F1F6-BA86-C700-1906-9F882115057A}"/>
              </a:ext>
            </a:extLst>
          </p:cNvPr>
          <p:cNvSpPr/>
          <p:nvPr/>
        </p:nvSpPr>
        <p:spPr>
          <a:xfrm>
            <a:off x="4749579" y="1471644"/>
            <a:ext cx="540612" cy="540876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437CC7CE-5335-AC14-D078-815693247139}"/>
              </a:ext>
            </a:extLst>
          </p:cNvPr>
          <p:cNvSpPr/>
          <p:nvPr/>
        </p:nvSpPr>
        <p:spPr>
          <a:xfrm>
            <a:off x="8982162" y="1472961"/>
            <a:ext cx="600576" cy="578668"/>
          </a:xfrm>
          <a:custGeom>
            <a:avLst/>
            <a:gdLst/>
            <a:ahLst/>
            <a:cxnLst/>
            <a:rect l="l" t="t" r="r" b="b"/>
            <a:pathLst>
              <a:path w="736600" h="736600">
                <a:moveTo>
                  <a:pt x="0" y="0"/>
                </a:moveTo>
                <a:lnTo>
                  <a:pt x="736600" y="0"/>
                </a:lnTo>
                <a:lnTo>
                  <a:pt x="736600" y="736600"/>
                </a:lnTo>
                <a:lnTo>
                  <a:pt x="0" y="736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94F62D1-8864-E247-31A7-DD4B6E043C8E}"/>
              </a:ext>
            </a:extLst>
          </p:cNvPr>
          <p:cNvSpPr txBox="1"/>
          <p:nvPr/>
        </p:nvSpPr>
        <p:spPr>
          <a:xfrm>
            <a:off x="102297" y="5733709"/>
            <a:ext cx="4102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ontserrat Classic"/>
              </a:rPr>
              <a:t>Source: Google Images</a:t>
            </a:r>
            <a:endParaRPr lang="en-AU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8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/>
      <p:bldP spid="49" grpId="0" animBg="1"/>
      <p:bldP spid="50" grpId="0" animBg="1"/>
      <p:bldP spid="51" grpId="0" animBg="1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8BFB3-210F-5C5F-7D43-B8A3D7377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20" y="1992773"/>
            <a:ext cx="11198941" cy="370993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We propose an </a:t>
            </a:r>
            <a:r>
              <a:rPr lang="en-US" sz="2400" b="1" dirty="0"/>
              <a:t>automatic annotation model </a:t>
            </a:r>
            <a:r>
              <a:rPr lang="en-US" sz="2400" dirty="0"/>
              <a:t>to annotate the textual content of posts using verified fact-checked statements (supporting statements).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We design and develop an </a:t>
            </a:r>
            <a:r>
              <a:rPr lang="en-US" sz="2400" b="1" dirty="0"/>
              <a:t>ensemble stack model </a:t>
            </a:r>
            <a:r>
              <a:rPr lang="en-US" sz="2400" dirty="0"/>
              <a:t>to detect fake information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We investigate the </a:t>
            </a:r>
            <a:r>
              <a:rPr lang="en-US" sz="2400" b="1" dirty="0"/>
              <a:t>impact of bots </a:t>
            </a:r>
            <a:r>
              <a:rPr lang="en-US" sz="2400" dirty="0"/>
              <a:t>in our dataset with regards to misinformation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AU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8F4812-4002-2C37-C8A4-8150FD11F23B}"/>
              </a:ext>
            </a:extLst>
          </p:cNvPr>
          <p:cNvSpPr txBox="1"/>
          <p:nvPr/>
        </p:nvSpPr>
        <p:spPr>
          <a:xfrm>
            <a:off x="508820" y="411480"/>
            <a:ext cx="9258300" cy="944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807789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descr="Click picture icon to add an image">
            <a:extLst>
              <a:ext uri="{FF2B5EF4-FFF2-40B4-BE49-F238E27FC236}">
                <a16:creationId xmlns:a16="http://schemas.microsoft.com/office/drawing/2014/main" id="{D00F5299-A9AB-4C2D-B5DF-8B83FBAF4D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A7A5D-A571-807A-7604-29DE09A679AC}"/>
              </a:ext>
            </a:extLst>
          </p:cNvPr>
          <p:cNvSpPr txBox="1"/>
          <p:nvPr/>
        </p:nvSpPr>
        <p:spPr>
          <a:xfrm>
            <a:off x="3828435" y="2956657"/>
            <a:ext cx="9258300" cy="962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99"/>
              </a:lnSpc>
            </a:pPr>
            <a:r>
              <a:rPr lang="en-US" sz="6600" dirty="0">
                <a:solidFill>
                  <a:srgbClr val="004AAD"/>
                </a:solidFill>
                <a:latin typeface="Montserrat Classic Bold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50012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6A90F67-54B4-53CA-DB05-AFF8B6809E4C}"/>
              </a:ext>
            </a:extLst>
          </p:cNvPr>
          <p:cNvSpPr txBox="1"/>
          <p:nvPr/>
        </p:nvSpPr>
        <p:spPr>
          <a:xfrm>
            <a:off x="1560912" y="337328"/>
            <a:ext cx="11273790" cy="2195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6000" dirty="0">
                <a:solidFill>
                  <a:srgbClr val="004AAD"/>
                </a:solidFill>
                <a:latin typeface="Montserrat Classic Bold"/>
              </a:rPr>
              <a:t>Truth Matters!	  Fact Matters!			</a:t>
            </a:r>
          </a:p>
        </p:txBody>
      </p:sp>
      <p:pic>
        <p:nvPicPr>
          <p:cNvPr id="3" name="Picture 2" descr="You Can't Handle the Truth | Know Your Meme">
            <a:extLst>
              <a:ext uri="{FF2B5EF4-FFF2-40B4-BE49-F238E27FC236}">
                <a16:creationId xmlns:a16="http://schemas.microsoft.com/office/drawing/2014/main" id="{B4ADFD5F-63AF-6C95-2685-0F235F760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50" y="1870927"/>
            <a:ext cx="5475586" cy="372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C378F4-1C2F-586B-4F16-7A7CB7AA6726}"/>
              </a:ext>
            </a:extLst>
          </p:cNvPr>
          <p:cNvSpPr txBox="1"/>
          <p:nvPr/>
        </p:nvSpPr>
        <p:spPr>
          <a:xfrm>
            <a:off x="0" y="5777608"/>
            <a:ext cx="4102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Montserrat Classic"/>
              </a:rPr>
              <a:t>Source: A Few Good Men</a:t>
            </a:r>
            <a:endParaRPr lang="en-AU" sz="1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3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lobalFact 10, the 10th Global Fact-Checking Summit - Poynter">
            <a:extLst>
              <a:ext uri="{FF2B5EF4-FFF2-40B4-BE49-F238E27FC236}">
                <a16:creationId xmlns:a16="http://schemas.microsoft.com/office/drawing/2014/main" id="{AE25C5B6-B923-FC36-066C-C86E00FA2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14" y="2396495"/>
            <a:ext cx="2598786" cy="44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nopes - Wikipedia">
            <a:extLst>
              <a:ext uri="{FF2B5EF4-FFF2-40B4-BE49-F238E27FC236}">
                <a16:creationId xmlns:a16="http://schemas.microsoft.com/office/drawing/2014/main" id="{93245122-E8DA-CB0D-89F7-FAA951B6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08" y="3208571"/>
            <a:ext cx="1641572" cy="87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actCheck.org - Wikipedia">
            <a:extLst>
              <a:ext uri="{FF2B5EF4-FFF2-40B4-BE49-F238E27FC236}">
                <a16:creationId xmlns:a16="http://schemas.microsoft.com/office/drawing/2014/main" id="{87087286-3BF0-7045-90E9-6B6F50A1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67" y="2845191"/>
            <a:ext cx="1642372" cy="150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C7B30B-4F0F-3688-F76B-EF63295E7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71" y="4591519"/>
            <a:ext cx="3314732" cy="498294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478AF5A1-CB17-52CF-B5C5-49C19C110196}"/>
              </a:ext>
            </a:extLst>
          </p:cNvPr>
          <p:cNvSpPr txBox="1"/>
          <p:nvPr/>
        </p:nvSpPr>
        <p:spPr>
          <a:xfrm>
            <a:off x="1740457" y="5353563"/>
            <a:ext cx="2999792" cy="492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dirty="0">
                <a:solidFill>
                  <a:schemeClr val="accent4">
                    <a:lumMod val="50000"/>
                  </a:schemeClr>
                </a:solidFill>
                <a:latin typeface="Montserrat Classic Bold"/>
              </a:rPr>
              <a:t>and more…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260F003E-D873-B5B0-D581-C7B74D2F3DE9}"/>
              </a:ext>
            </a:extLst>
          </p:cNvPr>
          <p:cNvSpPr txBox="1"/>
          <p:nvPr/>
        </p:nvSpPr>
        <p:spPr>
          <a:xfrm>
            <a:off x="5785849" y="54735"/>
            <a:ext cx="5680980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600" dirty="0">
                <a:solidFill>
                  <a:srgbClr val="004AAD"/>
                </a:solidFill>
                <a:latin typeface="Montserrat Classic Bold"/>
              </a:rPr>
              <a:t>Fact-Checked Articles </a:t>
            </a:r>
            <a:br>
              <a:rPr lang="en-US" sz="2600" dirty="0">
                <a:solidFill>
                  <a:srgbClr val="004AAD"/>
                </a:solidFill>
                <a:latin typeface="Montserrat Classic Bold"/>
              </a:rPr>
            </a:br>
            <a:r>
              <a:rPr lang="en-US" sz="2600" dirty="0">
                <a:solidFill>
                  <a:srgbClr val="004AAD"/>
                </a:solidFill>
                <a:latin typeface="Montserrat Classic Bold"/>
              </a:rPr>
              <a:t>‘Supporting Statements’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C529D188-BA90-58AA-1A57-29A5CBEEAB86}"/>
              </a:ext>
            </a:extLst>
          </p:cNvPr>
          <p:cNvSpPr txBox="1"/>
          <p:nvPr/>
        </p:nvSpPr>
        <p:spPr>
          <a:xfrm>
            <a:off x="725171" y="485622"/>
            <a:ext cx="426961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Montserrat Classic Bold"/>
              </a:rPr>
              <a:t>Fact-Checking</a:t>
            </a:r>
            <a:b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Montserrat Classic Bold"/>
              </a:rPr>
            </a:b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Montserrat Classic Bold"/>
              </a:rPr>
              <a:t>Organizations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541862-5B47-31AA-44B0-3E03954F2C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753" y="968232"/>
            <a:ext cx="2496270" cy="51100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413F402-0543-0E47-1448-6324AA91220F}"/>
              </a:ext>
            </a:extLst>
          </p:cNvPr>
          <p:cNvSpPr/>
          <p:nvPr/>
        </p:nvSpPr>
        <p:spPr>
          <a:xfrm>
            <a:off x="5968181" y="920141"/>
            <a:ext cx="3200400" cy="6411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B6FEBD05-9934-38F4-AB56-B094CDE1FF72}"/>
              </a:ext>
            </a:extLst>
          </p:cNvPr>
          <p:cNvSpPr/>
          <p:nvPr/>
        </p:nvSpPr>
        <p:spPr>
          <a:xfrm flipH="1">
            <a:off x="6271606" y="997414"/>
            <a:ext cx="935718" cy="462746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82D60F9E-B9C4-7C26-832D-95B34DD9272F}"/>
              </a:ext>
            </a:extLst>
          </p:cNvPr>
          <p:cNvSpPr txBox="1"/>
          <p:nvPr/>
        </p:nvSpPr>
        <p:spPr>
          <a:xfrm>
            <a:off x="6161030" y="1030239"/>
            <a:ext cx="1112142" cy="39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2E2E2E"/>
                </a:solidFill>
                <a:latin typeface="Montserrat Classic Bold"/>
              </a:rPr>
              <a:t>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502020-AD5F-9622-EA6D-0F2DF0377911}"/>
              </a:ext>
            </a:extLst>
          </p:cNvPr>
          <p:cNvSpPr/>
          <p:nvPr/>
        </p:nvSpPr>
        <p:spPr>
          <a:xfrm>
            <a:off x="9270074" y="920141"/>
            <a:ext cx="2161521" cy="64110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27492E47-6F58-F08F-266A-3BB79572A756}"/>
              </a:ext>
            </a:extLst>
          </p:cNvPr>
          <p:cNvSpPr/>
          <p:nvPr/>
        </p:nvSpPr>
        <p:spPr>
          <a:xfrm flipH="1">
            <a:off x="10076344" y="996727"/>
            <a:ext cx="1156751" cy="486264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19" name="TextBox 4">
            <a:extLst>
              <a:ext uri="{FF2B5EF4-FFF2-40B4-BE49-F238E27FC236}">
                <a16:creationId xmlns:a16="http://schemas.microsoft.com/office/drawing/2014/main" id="{B2E7EA03-7477-5FC5-BCA0-FF25C671F37F}"/>
              </a:ext>
            </a:extLst>
          </p:cNvPr>
          <p:cNvSpPr txBox="1"/>
          <p:nvPr/>
        </p:nvSpPr>
        <p:spPr>
          <a:xfrm>
            <a:off x="10062758" y="1049866"/>
            <a:ext cx="1201256" cy="39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2E2E2E"/>
                </a:solidFill>
                <a:latin typeface="Montserrat Classic Bold"/>
              </a:rPr>
              <a:t>Verdict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CB1645-09A6-7DB4-5DE3-0D49F44A70D0}"/>
              </a:ext>
            </a:extLst>
          </p:cNvPr>
          <p:cNvSpPr/>
          <p:nvPr/>
        </p:nvSpPr>
        <p:spPr>
          <a:xfrm>
            <a:off x="7442352" y="3635046"/>
            <a:ext cx="3989243" cy="244327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0C40710A-6406-924F-25F3-9A8017C7D1D3}"/>
              </a:ext>
            </a:extLst>
          </p:cNvPr>
          <p:cNvSpPr/>
          <p:nvPr/>
        </p:nvSpPr>
        <p:spPr>
          <a:xfrm>
            <a:off x="9168581" y="3785420"/>
            <a:ext cx="221226" cy="215244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 sz="2400"/>
          </a:p>
        </p:txBody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49F6652D-CE54-FF22-63B9-FF8D7B819491}"/>
              </a:ext>
            </a:extLst>
          </p:cNvPr>
          <p:cNvSpPr/>
          <p:nvPr/>
        </p:nvSpPr>
        <p:spPr>
          <a:xfrm flipH="1">
            <a:off x="9539561" y="4587410"/>
            <a:ext cx="1674564" cy="486264"/>
          </a:xfrm>
          <a:custGeom>
            <a:avLst/>
            <a:gdLst/>
            <a:ahLst/>
            <a:cxnLst/>
            <a:rect l="l" t="t" r="r" b="b"/>
            <a:pathLst>
              <a:path w="1475610" h="665240">
                <a:moveTo>
                  <a:pt x="1475609" y="0"/>
                </a:moveTo>
                <a:lnTo>
                  <a:pt x="0" y="0"/>
                </a:lnTo>
                <a:lnTo>
                  <a:pt x="0" y="665240"/>
                </a:lnTo>
                <a:lnTo>
                  <a:pt x="1475609" y="665240"/>
                </a:lnTo>
                <a:lnTo>
                  <a:pt x="147560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AU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2B786321-E5E1-B1FB-6C1E-EF5640462249}"/>
              </a:ext>
            </a:extLst>
          </p:cNvPr>
          <p:cNvSpPr txBox="1"/>
          <p:nvPr/>
        </p:nvSpPr>
        <p:spPr>
          <a:xfrm>
            <a:off x="9525976" y="4640549"/>
            <a:ext cx="1674566" cy="397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 dirty="0">
                <a:solidFill>
                  <a:srgbClr val="2E2E2E"/>
                </a:solidFill>
                <a:latin typeface="Montserrat Classic Bold"/>
              </a:rPr>
              <a:t>Body 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653812-5F5A-5E1F-DC72-981F28A3C028}"/>
              </a:ext>
            </a:extLst>
          </p:cNvPr>
          <p:cNvSpPr txBox="1"/>
          <p:nvPr/>
        </p:nvSpPr>
        <p:spPr>
          <a:xfrm>
            <a:off x="0" y="5827875"/>
            <a:ext cx="41026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  <a:latin typeface="Montserrat Classic"/>
              </a:rPr>
              <a:t>Source: Fact-Checking Organizations</a:t>
            </a:r>
            <a:endParaRPr lang="en-AU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42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/>
      <p:bldP spid="17" grpId="0" animBg="1"/>
      <p:bldP spid="18" grpId="0" animBg="1"/>
      <p:bldP spid="19" grpId="0"/>
      <p:bldP spid="20" grpId="0" animBg="1"/>
      <p:bldP spid="21" grpId="0" animBg="1"/>
      <p:bldP spid="24" grpId="0" animBg="1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2144</TotalTime>
  <Words>1518</Words>
  <Application>Microsoft Office PowerPoint</Application>
  <PresentationFormat>Widescreen</PresentationFormat>
  <Paragraphs>206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Barlow Bold</vt:lpstr>
      <vt:lpstr>Calibri</vt:lpstr>
      <vt:lpstr>Calibri Light</vt:lpstr>
      <vt:lpstr>Montserrat Classic</vt:lpstr>
      <vt:lpstr>Montserrat Classic Bold</vt:lpstr>
      <vt:lpstr>Poppins Medium</vt:lpstr>
      <vt:lpstr>Wingdings</vt:lpstr>
      <vt:lpstr>Office Theme</vt:lpstr>
      <vt:lpstr>Towards Automatic Annotation and Detection of Fake News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 and Future Perspective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Majid Akhtar</dc:creator>
  <cp:lastModifiedBy>Mohammad Majid Akhtar</cp:lastModifiedBy>
  <cp:revision>628</cp:revision>
  <dcterms:created xsi:type="dcterms:W3CDTF">2022-02-22T05:41:28Z</dcterms:created>
  <dcterms:modified xsi:type="dcterms:W3CDTF">2024-02-25T04:37:37Z</dcterms:modified>
</cp:coreProperties>
</file>